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16.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Default Extension="jpeg" ContentType="image/jpeg"/>
  <Override PartName="/ppt/slideLayouts/slideLayout3.xml" ContentType="application/vnd.openxmlformats-officedocument.presentationml.slideLayout+xml"/>
  <Override PartName="/ppt/notesSlides/notesSlide17.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23"/>
  </p:notesMasterIdLst>
  <p:sldIdLst>
    <p:sldId id="256" r:id="rId2"/>
    <p:sldId id="257" r:id="rId3"/>
    <p:sldId id="258" r:id="rId4"/>
    <p:sldId id="259" r:id="rId5"/>
    <p:sldId id="265" r:id="rId6"/>
    <p:sldId id="266" r:id="rId7"/>
    <p:sldId id="260" r:id="rId8"/>
    <p:sldId id="261" r:id="rId9"/>
    <p:sldId id="267" r:id="rId10"/>
    <p:sldId id="268" r:id="rId11"/>
    <p:sldId id="269" r:id="rId12"/>
    <p:sldId id="270" r:id="rId13"/>
    <p:sldId id="262" r:id="rId14"/>
    <p:sldId id="272" r:id="rId15"/>
    <p:sldId id="274" r:id="rId16"/>
    <p:sldId id="275" r:id="rId17"/>
    <p:sldId id="276" r:id="rId18"/>
    <p:sldId id="263" r:id="rId19"/>
    <p:sldId id="277" r:id="rId20"/>
    <p:sldId id="264" r:id="rId21"/>
    <p:sldId id="278"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1026" autoAdjust="0"/>
  </p:normalViewPr>
  <p:slideViewPr>
    <p:cSldViewPr>
      <p:cViewPr>
        <p:scale>
          <a:sx n="47" d="100"/>
          <a:sy n="47" d="100"/>
        </p:scale>
        <p:origin x="-1176" y="-2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6F32FD7-3150-4A7E-94F2-1F72F5B146A2}" type="datetimeFigureOut">
              <a:rPr lang="en-US" smtClean="0"/>
              <a:pPr/>
              <a:t>4/29/2012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E6159A5-CBCD-48D4-8887-F8F644C293C2}"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searchwindevelopment.techtarget.com/definition/HTTP" TargetMode="External"/><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such as password and PIN (Personal Identification Number). The</a:t>
            </a:r>
            <a:r>
              <a:rPr lang="en-US" baseline="0" dirty="0" smtClean="0"/>
              <a:t> problem that conjecture is easy and safety for password transferred is not guaranteed due to various crack tools.</a:t>
            </a:r>
            <a:endParaRPr lang="en-US" dirty="0" smtClean="0"/>
          </a:p>
          <a:p>
            <a:r>
              <a:rPr lang="en-US" dirty="0" smtClean="0"/>
              <a:t>* Such as smart card and token.  This</a:t>
            </a:r>
            <a:r>
              <a:rPr lang="en-US" baseline="0" dirty="0" smtClean="0"/>
              <a:t> method provides strong authentication compared to password authentication but has the problem of loss or theft</a:t>
            </a:r>
            <a:endParaRPr lang="en-US" dirty="0" smtClean="0"/>
          </a:p>
          <a:p>
            <a:r>
              <a:rPr lang="en-US" dirty="0" smtClean="0"/>
              <a:t>* Like fingerprint,</a:t>
            </a:r>
            <a:r>
              <a:rPr lang="en-US" baseline="0" dirty="0" smtClean="0"/>
              <a:t> this stronger than the previous two methods.</a:t>
            </a:r>
            <a:endParaRPr lang="en-US" dirty="0" smtClean="0"/>
          </a:p>
          <a:p>
            <a:pPr>
              <a:buFont typeface="Arial" charset="0"/>
              <a:buChar char="•"/>
            </a:pPr>
            <a:r>
              <a:rPr lang="en-US" dirty="0" smtClean="0"/>
              <a:t>Such as signature</a:t>
            </a:r>
            <a:r>
              <a:rPr lang="en-US" baseline="0" dirty="0" smtClean="0"/>
              <a:t> and voice. This method solves offensive feeling problem of authentication that can occur to users. However, Signature is not widely used culturally and signature consistency is often not maintained.</a:t>
            </a:r>
          </a:p>
          <a:p>
            <a:pPr>
              <a:buFont typeface="Arial" charset="0"/>
              <a:buChar char="•"/>
            </a:pPr>
            <a:endParaRPr lang="en-US" baseline="0" dirty="0" smtClean="0"/>
          </a:p>
          <a:p>
            <a:pPr>
              <a:buFont typeface="Arial" charset="0"/>
              <a:buChar char="•"/>
            </a:pPr>
            <a:endParaRPr lang="en-US" baseline="0" dirty="0" smtClean="0"/>
          </a:p>
          <a:p>
            <a:r>
              <a:rPr lang="en-US" sz="1200" i="1" kern="1200" baseline="0" dirty="0" smtClean="0">
                <a:solidFill>
                  <a:schemeClr val="tx1"/>
                </a:solidFill>
                <a:latin typeface="+mn-lt"/>
                <a:ea typeface="+mn-ea"/>
                <a:cs typeface="+mn-cs"/>
              </a:rPr>
              <a:t>* One-time password mechanism solves password problems like password conjecture and wiretapping that can occur by using the same password several times repeatedly.</a:t>
            </a:r>
          </a:p>
          <a:p>
            <a:endParaRPr lang="en-US" sz="1200" i="1" kern="1200" baseline="0" dirty="0" smtClean="0">
              <a:solidFill>
                <a:schemeClr val="tx1"/>
              </a:solidFill>
              <a:latin typeface="+mn-lt"/>
              <a:ea typeface="+mn-ea"/>
              <a:cs typeface="+mn-cs"/>
            </a:endParaRPr>
          </a:p>
          <a:p>
            <a:r>
              <a:rPr lang="en-US" sz="1200" i="1" kern="1200" baseline="0" dirty="0" smtClean="0">
                <a:solidFill>
                  <a:schemeClr val="tx1"/>
                </a:solidFill>
                <a:latin typeface="+mn-lt"/>
                <a:ea typeface="+mn-ea"/>
                <a:cs typeface="+mn-cs"/>
              </a:rPr>
              <a:t>* this paper proposes one-time password mechanism that has enhanced security using public key infrastructure to</a:t>
            </a:r>
          </a:p>
          <a:p>
            <a:r>
              <a:rPr lang="en-US" sz="1200" i="1" kern="1200" baseline="0" dirty="0" smtClean="0">
                <a:solidFill>
                  <a:schemeClr val="tx1"/>
                </a:solidFill>
                <a:latin typeface="+mn-lt"/>
                <a:ea typeface="+mn-ea"/>
                <a:cs typeface="+mn-cs"/>
              </a:rPr>
              <a:t>prevent integrity problem due to birthday attack and hash collision problem occurring from hash function.</a:t>
            </a:r>
            <a:endParaRPr lang="en-US" baseline="0" dirty="0" smtClean="0"/>
          </a:p>
        </p:txBody>
      </p:sp>
      <p:sp>
        <p:nvSpPr>
          <p:cNvPr id="4" name="Slide Number Placeholder 3"/>
          <p:cNvSpPr>
            <a:spLocks noGrp="1"/>
          </p:cNvSpPr>
          <p:nvPr>
            <p:ph type="sldNum" sz="quarter" idx="10"/>
          </p:nvPr>
        </p:nvSpPr>
        <p:spPr/>
        <p:txBody>
          <a:bodyPr/>
          <a:lstStyle/>
          <a:p>
            <a:fld id="{4E6159A5-CBCD-48D4-8887-F8F644C293C2}" type="slidenum">
              <a:rPr lang="en-US" smtClean="0"/>
              <a:pPr/>
              <a:t>3</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a:t>
            </a:r>
            <a:r>
              <a:rPr lang="en-US" baseline="0" dirty="0" smtClean="0"/>
              <a:t>Because generates representative value for certain period or certain time and uses this value as input value for password. it has to solve time synchronization problem as well to use synchronized time between server and client.</a:t>
            </a:r>
          </a:p>
          <a:p>
            <a:endParaRPr lang="en-US" baseline="0" dirty="0" smtClean="0"/>
          </a:p>
          <a:p>
            <a:r>
              <a:rPr lang="en-US" baseline="0" dirty="0" smtClean="0"/>
              <a:t>* By Correction cycle among clients and servers and time deviation by client authentication data calculation time and transfer time delay.</a:t>
            </a:r>
            <a:endParaRPr lang="en-US" dirty="0" smtClean="0"/>
          </a:p>
          <a:p>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12</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sz="1200" i="1" kern="1200" baseline="0" dirty="0" smtClean="0">
                <a:solidFill>
                  <a:schemeClr val="tx1"/>
                </a:solidFill>
                <a:latin typeface="+mn-lt"/>
                <a:ea typeface="+mn-ea"/>
                <a:cs typeface="+mn-cs"/>
              </a:rPr>
              <a:t>One-time password mechanism solves password problems like password conjecture and wiretapping that can occur by using the same password several times repeatedly.</a:t>
            </a:r>
          </a:p>
          <a:p>
            <a:endParaRPr lang="en-US" dirty="0" smtClean="0"/>
          </a:p>
          <a:p>
            <a:r>
              <a:rPr lang="en-US" sz="1200" kern="1200" baseline="0" dirty="0" smtClean="0">
                <a:solidFill>
                  <a:schemeClr val="tx1"/>
                </a:solidFill>
                <a:latin typeface="+mn-lt"/>
                <a:ea typeface="+mn-ea"/>
                <a:cs typeface="+mn-cs"/>
              </a:rPr>
              <a:t>The proposed system, which adopts public key infrastructure as basic mechanism</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13</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① User requests certificate registration by</a:t>
            </a:r>
          </a:p>
          <a:p>
            <a:r>
              <a:rPr lang="en-US" sz="1200" kern="1200" baseline="0" dirty="0" smtClean="0">
                <a:solidFill>
                  <a:schemeClr val="tx1"/>
                </a:solidFill>
                <a:latin typeface="+mn-lt"/>
                <a:ea typeface="+mn-ea"/>
                <a:cs typeface="+mn-cs"/>
              </a:rPr>
              <a:t>submitting RA(Registration Authority) certificate</a:t>
            </a:r>
          </a:p>
          <a:p>
            <a:r>
              <a:rPr lang="en-US" sz="1200" kern="1200" baseline="0" dirty="0" smtClean="0">
                <a:solidFill>
                  <a:schemeClr val="tx1"/>
                </a:solidFill>
                <a:latin typeface="+mn-lt"/>
                <a:ea typeface="+mn-ea"/>
                <a:cs typeface="+mn-cs"/>
              </a:rPr>
              <a:t>application and identity card duplicate copy.</a:t>
            </a:r>
          </a:p>
          <a:p>
            <a:r>
              <a:rPr lang="en-US" sz="1200" kern="1200" baseline="0" dirty="0" smtClean="0">
                <a:solidFill>
                  <a:schemeClr val="tx1"/>
                </a:solidFill>
                <a:latin typeface="+mn-lt"/>
                <a:ea typeface="+mn-ea"/>
                <a:cs typeface="+mn-cs"/>
              </a:rPr>
              <a:t>② RA operator enters to CA the received user</a:t>
            </a:r>
          </a:p>
          <a:p>
            <a:r>
              <a:rPr lang="en-US" sz="1200" kern="1200" baseline="0" dirty="0" smtClean="0">
                <a:solidFill>
                  <a:schemeClr val="tx1"/>
                </a:solidFill>
                <a:latin typeface="+mn-lt"/>
                <a:ea typeface="+mn-ea"/>
                <a:cs typeface="+mn-cs"/>
              </a:rPr>
              <a:t>information.</a:t>
            </a:r>
          </a:p>
          <a:p>
            <a:r>
              <a:rPr lang="en-US" sz="1200" kern="1200" baseline="0" dirty="0" smtClean="0">
                <a:solidFill>
                  <a:schemeClr val="tx1"/>
                </a:solidFill>
                <a:latin typeface="+mn-lt"/>
                <a:ea typeface="+mn-ea"/>
                <a:cs typeface="+mn-cs"/>
              </a:rPr>
              <a:t>③ CA saves user identity information to database</a:t>
            </a:r>
          </a:p>
          <a:p>
            <a:r>
              <a:rPr lang="en-US" sz="1200" kern="1200" baseline="0" dirty="0" smtClean="0">
                <a:solidFill>
                  <a:schemeClr val="tx1"/>
                </a:solidFill>
                <a:latin typeface="+mn-lt"/>
                <a:ea typeface="+mn-ea"/>
                <a:cs typeface="+mn-cs"/>
              </a:rPr>
              <a:t>Later on CA responds with the certificate status</a:t>
            </a:r>
          </a:p>
          <a:p>
            <a:r>
              <a:rPr lang="en-US" sz="1200" kern="1200" baseline="0" dirty="0" smtClean="0">
                <a:solidFill>
                  <a:schemeClr val="tx1"/>
                </a:solidFill>
                <a:latin typeface="+mn-lt"/>
                <a:ea typeface="+mn-ea"/>
                <a:cs typeface="+mn-cs"/>
              </a:rPr>
              <a:t>that corresponds to the identity information about</a:t>
            </a:r>
          </a:p>
          <a:p>
            <a:r>
              <a:rPr lang="en-US" sz="1200" kern="1200" baseline="0" dirty="0" smtClean="0">
                <a:solidFill>
                  <a:schemeClr val="tx1"/>
                </a:solidFill>
                <a:latin typeface="+mn-lt"/>
                <a:ea typeface="+mn-ea"/>
                <a:cs typeface="+mn-cs"/>
              </a:rPr>
              <a:t>the user verification request.</a:t>
            </a:r>
          </a:p>
          <a:p>
            <a:r>
              <a:rPr lang="en-US" sz="1200" kern="1200" baseline="0" dirty="0" smtClean="0">
                <a:solidFill>
                  <a:schemeClr val="tx1"/>
                </a:solidFill>
                <a:latin typeface="+mn-lt"/>
                <a:ea typeface="+mn-ea"/>
                <a:cs typeface="+mn-cs"/>
              </a:rPr>
              <a:t>④ CA assigns RA operator with reference number</a:t>
            </a:r>
          </a:p>
          <a:p>
            <a:r>
              <a:rPr lang="en-US" sz="1200" kern="1200" baseline="0" dirty="0" smtClean="0">
                <a:solidFill>
                  <a:schemeClr val="tx1"/>
                </a:solidFill>
                <a:latin typeface="+mn-lt"/>
                <a:ea typeface="+mn-ea"/>
                <a:cs typeface="+mn-cs"/>
              </a:rPr>
              <a:t>and approval code.</a:t>
            </a:r>
          </a:p>
          <a:p>
            <a:r>
              <a:rPr lang="en-US" sz="1200" kern="1200" baseline="0" dirty="0" smtClean="0">
                <a:solidFill>
                  <a:schemeClr val="tx1"/>
                </a:solidFill>
                <a:latin typeface="+mn-lt"/>
                <a:ea typeface="+mn-ea"/>
                <a:cs typeface="+mn-cs"/>
              </a:rPr>
              <a:t>⑤ RA operator transfers to user the reference</a:t>
            </a:r>
          </a:p>
          <a:p>
            <a:r>
              <a:rPr lang="en-US" sz="1200" kern="1200" baseline="0" dirty="0" smtClean="0">
                <a:solidFill>
                  <a:schemeClr val="tx1"/>
                </a:solidFill>
                <a:latin typeface="+mn-lt"/>
                <a:ea typeface="+mn-ea"/>
                <a:cs typeface="+mn-cs"/>
              </a:rPr>
              <a:t>number and approval code.</a:t>
            </a:r>
          </a:p>
          <a:p>
            <a:r>
              <a:rPr lang="en-US" sz="1200" kern="1200" baseline="0" dirty="0" smtClean="0">
                <a:solidFill>
                  <a:schemeClr val="tx1"/>
                </a:solidFill>
                <a:latin typeface="+mn-lt"/>
                <a:ea typeface="+mn-ea"/>
                <a:cs typeface="+mn-cs"/>
              </a:rPr>
              <a:t>⑥ User checks the assigned reference number and</a:t>
            </a:r>
          </a:p>
          <a:p>
            <a:r>
              <a:rPr lang="en-US" sz="1200" kern="1200" baseline="0" dirty="0" smtClean="0">
                <a:solidFill>
                  <a:schemeClr val="tx1"/>
                </a:solidFill>
                <a:latin typeface="+mn-lt"/>
                <a:ea typeface="+mn-ea"/>
                <a:cs typeface="+mn-cs"/>
              </a:rPr>
              <a:t>approval code assigned through</a:t>
            </a:r>
          </a:p>
          <a:p>
            <a:r>
              <a:rPr lang="en-US" sz="1200" kern="1200" baseline="0" dirty="0" smtClean="0">
                <a:solidFill>
                  <a:schemeClr val="tx1"/>
                </a:solidFill>
                <a:latin typeface="+mn-lt"/>
                <a:ea typeface="+mn-ea"/>
                <a:cs typeface="+mn-cs"/>
              </a:rPr>
              <a:t>CMP(Certification Management Protocol) and</a:t>
            </a:r>
          </a:p>
          <a:p>
            <a:r>
              <a:rPr lang="en-US" sz="1200" kern="1200" baseline="0" dirty="0" smtClean="0">
                <a:solidFill>
                  <a:schemeClr val="tx1"/>
                </a:solidFill>
                <a:latin typeface="+mn-lt"/>
                <a:ea typeface="+mn-ea"/>
                <a:cs typeface="+mn-cs"/>
              </a:rPr>
              <a:t>request CA the certificate</a:t>
            </a:r>
          </a:p>
          <a:p>
            <a:r>
              <a:rPr lang="en-US" sz="1200" kern="1200" baseline="0" dirty="0" smtClean="0">
                <a:solidFill>
                  <a:schemeClr val="tx1"/>
                </a:solidFill>
                <a:latin typeface="+mn-lt"/>
                <a:ea typeface="+mn-ea"/>
                <a:cs typeface="+mn-cs"/>
              </a:rPr>
              <a:t>⑦ CA issues the certificate after checking the</a:t>
            </a:r>
          </a:p>
          <a:p>
            <a:r>
              <a:rPr lang="en-US" sz="1200" kern="1200" baseline="0" dirty="0" smtClean="0">
                <a:solidFill>
                  <a:schemeClr val="tx1"/>
                </a:solidFill>
                <a:latin typeface="+mn-lt"/>
                <a:ea typeface="+mn-ea"/>
                <a:cs typeface="+mn-cs"/>
              </a:rPr>
              <a:t>reference number and approval code transferred</a:t>
            </a:r>
          </a:p>
          <a:p>
            <a:r>
              <a:rPr lang="en-US" sz="1200" kern="1200" baseline="0" dirty="0" smtClean="0">
                <a:solidFill>
                  <a:schemeClr val="tx1"/>
                </a:solidFill>
                <a:latin typeface="+mn-lt"/>
                <a:ea typeface="+mn-ea"/>
                <a:cs typeface="+mn-cs"/>
              </a:rPr>
              <a:t>through CMP.</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14</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① User transfers the ID and certificate requested of</a:t>
            </a:r>
          </a:p>
          <a:p>
            <a:r>
              <a:rPr lang="en-US" sz="1200" kern="1200" baseline="0" dirty="0" smtClean="0">
                <a:solidFill>
                  <a:schemeClr val="tx1"/>
                </a:solidFill>
                <a:latin typeface="+mn-lt"/>
                <a:ea typeface="+mn-ea"/>
                <a:cs typeface="+mn-cs"/>
              </a:rPr>
              <a:t>registration by accessing service provider, and</a:t>
            </a:r>
          </a:p>
          <a:p>
            <a:r>
              <a:rPr lang="en-US" sz="1200" kern="1200" baseline="0" dirty="0" smtClean="0">
                <a:solidFill>
                  <a:schemeClr val="tx1"/>
                </a:solidFill>
                <a:latin typeface="+mn-lt"/>
                <a:ea typeface="+mn-ea"/>
                <a:cs typeface="+mn-cs"/>
              </a:rPr>
              <a:t>requests registration.</a:t>
            </a:r>
          </a:p>
          <a:p>
            <a:r>
              <a:rPr lang="en-US" sz="1200" kern="1200" baseline="0" dirty="0" smtClean="0">
                <a:solidFill>
                  <a:schemeClr val="tx1"/>
                </a:solidFill>
                <a:latin typeface="+mn-lt"/>
                <a:ea typeface="+mn-ea"/>
                <a:cs typeface="+mn-cs"/>
              </a:rPr>
              <a:t>② Service provider transfers to CA the certificate</a:t>
            </a:r>
          </a:p>
          <a:p>
            <a:r>
              <a:rPr lang="en-US" sz="1200" kern="1200" baseline="0" dirty="0" smtClean="0">
                <a:solidFill>
                  <a:schemeClr val="tx1"/>
                </a:solidFill>
                <a:latin typeface="+mn-lt"/>
                <a:ea typeface="+mn-ea"/>
                <a:cs typeface="+mn-cs"/>
              </a:rPr>
              <a:t>transferred from the user, and requests certificate</a:t>
            </a:r>
          </a:p>
          <a:p>
            <a:r>
              <a:rPr lang="en-US" sz="1200" kern="1200" baseline="0" dirty="0" smtClean="0">
                <a:solidFill>
                  <a:schemeClr val="tx1"/>
                </a:solidFill>
                <a:latin typeface="+mn-lt"/>
                <a:ea typeface="+mn-ea"/>
                <a:cs typeface="+mn-cs"/>
              </a:rPr>
              <a:t>checking for the applicable user.</a:t>
            </a:r>
          </a:p>
          <a:p>
            <a:r>
              <a:rPr lang="en-US" sz="1200" kern="1200" baseline="0" dirty="0" smtClean="0">
                <a:solidFill>
                  <a:schemeClr val="tx1"/>
                </a:solidFill>
                <a:latin typeface="+mn-lt"/>
                <a:ea typeface="+mn-ea"/>
                <a:cs typeface="+mn-cs"/>
              </a:rPr>
              <a:t>③ CA executes certificate checking for the user.</a:t>
            </a:r>
          </a:p>
          <a:p>
            <a:r>
              <a:rPr lang="en-US" sz="1200" kern="1200" baseline="0" dirty="0" smtClean="0">
                <a:solidFill>
                  <a:schemeClr val="tx1"/>
                </a:solidFill>
                <a:latin typeface="+mn-lt"/>
                <a:ea typeface="+mn-ea"/>
                <a:cs typeface="+mn-cs"/>
              </a:rPr>
              <a:t>④CA transfers to service provider the certificate</a:t>
            </a:r>
          </a:p>
          <a:p>
            <a:r>
              <a:rPr lang="en-US" sz="1200" kern="1200" baseline="0" dirty="0" smtClean="0">
                <a:solidFill>
                  <a:schemeClr val="tx1"/>
                </a:solidFill>
                <a:latin typeface="+mn-lt"/>
                <a:ea typeface="+mn-ea"/>
                <a:cs typeface="+mn-cs"/>
              </a:rPr>
              <a:t>checking result values for the applicable user.</a:t>
            </a:r>
          </a:p>
          <a:p>
            <a:r>
              <a:rPr lang="en-US" sz="1200" kern="1200" baseline="0" dirty="0" smtClean="0">
                <a:solidFill>
                  <a:schemeClr val="tx1"/>
                </a:solidFill>
                <a:latin typeface="+mn-lt"/>
                <a:ea typeface="+mn-ea"/>
                <a:cs typeface="+mn-cs"/>
              </a:rPr>
              <a:t>⑥ In case of valid user, service provider registers in</a:t>
            </a:r>
          </a:p>
          <a:p>
            <a:r>
              <a:rPr lang="en-US" sz="1200" kern="1200" baseline="0" dirty="0" smtClean="0">
                <a:solidFill>
                  <a:schemeClr val="tx1"/>
                </a:solidFill>
                <a:latin typeface="+mn-lt"/>
                <a:ea typeface="+mn-ea"/>
                <a:cs typeface="+mn-cs"/>
              </a:rPr>
              <a:t>its database the certificate information for the</a:t>
            </a:r>
          </a:p>
          <a:p>
            <a:r>
              <a:rPr lang="en-US" sz="1200" kern="1200" baseline="0" dirty="0" smtClean="0">
                <a:solidFill>
                  <a:schemeClr val="tx1"/>
                </a:solidFill>
                <a:latin typeface="+mn-lt"/>
                <a:ea typeface="+mn-ea"/>
                <a:cs typeface="+mn-cs"/>
              </a:rPr>
              <a:t>user included in the ID and certificate. Certificate</a:t>
            </a:r>
          </a:p>
          <a:p>
            <a:r>
              <a:rPr lang="en-US" sz="1200" kern="1200" baseline="0" dirty="0" smtClean="0">
                <a:solidFill>
                  <a:schemeClr val="tx1"/>
                </a:solidFill>
                <a:latin typeface="+mn-lt"/>
                <a:ea typeface="+mn-ea"/>
                <a:cs typeface="+mn-cs"/>
              </a:rPr>
              <a:t>information is later on used for user</a:t>
            </a:r>
          </a:p>
          <a:p>
            <a:r>
              <a:rPr lang="en-US" sz="1200" kern="1200" baseline="0" dirty="0" smtClean="0">
                <a:solidFill>
                  <a:schemeClr val="tx1"/>
                </a:solidFill>
                <a:latin typeface="+mn-lt"/>
                <a:ea typeface="+mn-ea"/>
                <a:cs typeface="+mn-cs"/>
              </a:rPr>
              <a:t>authentication purpose.</a:t>
            </a:r>
          </a:p>
          <a:p>
            <a:r>
              <a:rPr lang="en-US" sz="1200" kern="1200" baseline="0" dirty="0" smtClean="0">
                <a:solidFill>
                  <a:schemeClr val="tx1"/>
                </a:solidFill>
                <a:latin typeface="+mn-lt"/>
                <a:ea typeface="+mn-ea"/>
                <a:cs typeface="+mn-cs"/>
              </a:rPr>
              <a:t>⑦ Responses registration result to user.</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15</a:t>
            </a:fld>
            <a:endParaRPr lang="en-US"/>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70000" lnSpcReduction="20000"/>
          </a:bodyPr>
          <a:lstStyle/>
          <a:p>
            <a:r>
              <a:rPr lang="en-US" sz="1200" kern="1200" baseline="0" dirty="0" smtClean="0">
                <a:solidFill>
                  <a:schemeClr val="tx1"/>
                </a:solidFill>
                <a:latin typeface="+mn-lt"/>
                <a:ea typeface="+mn-ea"/>
                <a:cs typeface="+mn-cs"/>
              </a:rPr>
              <a:t>① User transfers its own ID to service provider and</a:t>
            </a:r>
          </a:p>
          <a:p>
            <a:r>
              <a:rPr lang="en-US" sz="1200" kern="1200" baseline="0" dirty="0" smtClean="0">
                <a:solidFill>
                  <a:schemeClr val="tx1"/>
                </a:solidFill>
                <a:latin typeface="+mn-lt"/>
                <a:ea typeface="+mn-ea"/>
                <a:cs typeface="+mn-cs"/>
              </a:rPr>
              <a:t>requests the information to generate one-time</a:t>
            </a:r>
          </a:p>
          <a:p>
            <a:r>
              <a:rPr lang="en-US" sz="1200" kern="1200" baseline="0" dirty="0" smtClean="0">
                <a:solidFill>
                  <a:schemeClr val="tx1"/>
                </a:solidFill>
                <a:latin typeface="+mn-lt"/>
                <a:ea typeface="+mn-ea"/>
                <a:cs typeface="+mn-cs"/>
              </a:rPr>
              <a:t>password.</a:t>
            </a:r>
          </a:p>
          <a:p>
            <a:r>
              <a:rPr lang="en-US" sz="1200" kern="1200" baseline="0" dirty="0" smtClean="0">
                <a:solidFill>
                  <a:schemeClr val="tx1"/>
                </a:solidFill>
                <a:latin typeface="+mn-lt"/>
                <a:ea typeface="+mn-ea"/>
                <a:cs typeface="+mn-cs"/>
              </a:rPr>
              <a:t>② Service provider generates label L, random value</a:t>
            </a:r>
          </a:p>
          <a:p>
            <a:r>
              <a:rPr lang="en-US" sz="1200" kern="1200" baseline="0" dirty="0" smtClean="0">
                <a:solidFill>
                  <a:schemeClr val="tx1"/>
                </a:solidFill>
                <a:latin typeface="+mn-lt"/>
                <a:ea typeface="+mn-ea"/>
                <a:cs typeface="+mn-cs"/>
              </a:rPr>
              <a:t>R and symmetry key K. The generated label L is</a:t>
            </a:r>
          </a:p>
          <a:p>
            <a:r>
              <a:rPr lang="en-US" sz="1200" kern="1200" baseline="0" dirty="0" smtClean="0">
                <a:solidFill>
                  <a:schemeClr val="tx1"/>
                </a:solidFill>
                <a:latin typeface="+mn-lt"/>
                <a:ea typeface="+mn-ea"/>
                <a:cs typeface="+mn-cs"/>
              </a:rPr>
              <a:t>used as the information to generate one-time</a:t>
            </a:r>
          </a:p>
          <a:p>
            <a:r>
              <a:rPr lang="en-US" sz="1200" kern="1200" baseline="0" dirty="0" smtClean="0">
                <a:solidFill>
                  <a:schemeClr val="tx1"/>
                </a:solidFill>
                <a:latin typeface="+mn-lt"/>
                <a:ea typeface="+mn-ea"/>
                <a:cs typeface="+mn-cs"/>
              </a:rPr>
              <a:t>password for user while being used to identify the</a:t>
            </a:r>
          </a:p>
          <a:p>
            <a:r>
              <a:rPr lang="en-US" sz="1200" kern="1200" baseline="0" dirty="0" smtClean="0">
                <a:solidFill>
                  <a:schemeClr val="tx1"/>
                </a:solidFill>
                <a:latin typeface="+mn-lt"/>
                <a:ea typeface="+mn-ea"/>
                <a:cs typeface="+mn-cs"/>
              </a:rPr>
              <a:t>communication between service provider and CA.</a:t>
            </a:r>
          </a:p>
          <a:p>
            <a:r>
              <a:rPr lang="en-US" sz="1200" kern="1200" baseline="0" dirty="0" smtClean="0">
                <a:solidFill>
                  <a:schemeClr val="tx1"/>
                </a:solidFill>
                <a:latin typeface="+mn-lt"/>
                <a:ea typeface="+mn-ea"/>
                <a:cs typeface="+mn-cs"/>
              </a:rPr>
              <a:t>Random value R is used as the information to</a:t>
            </a:r>
          </a:p>
          <a:p>
            <a:r>
              <a:rPr lang="en-US" sz="1200" kern="1200" baseline="0" dirty="0" smtClean="0">
                <a:solidFill>
                  <a:schemeClr val="tx1"/>
                </a:solidFill>
                <a:latin typeface="+mn-lt"/>
                <a:ea typeface="+mn-ea"/>
                <a:cs typeface="+mn-cs"/>
              </a:rPr>
              <a:t>generate one-time password and symmetry key K</a:t>
            </a:r>
          </a:p>
          <a:p>
            <a:r>
              <a:rPr lang="en-US" sz="1200" kern="1200" baseline="0" dirty="0" smtClean="0">
                <a:solidFill>
                  <a:schemeClr val="tx1"/>
                </a:solidFill>
                <a:latin typeface="+mn-lt"/>
                <a:ea typeface="+mn-ea"/>
                <a:cs typeface="+mn-cs"/>
              </a:rPr>
              <a:t>is used to encode the message at the time of user</a:t>
            </a:r>
          </a:p>
          <a:p>
            <a:r>
              <a:rPr lang="en-US" sz="1200" kern="1200" baseline="0" dirty="0" smtClean="0">
                <a:solidFill>
                  <a:schemeClr val="tx1"/>
                </a:solidFill>
                <a:latin typeface="+mn-lt"/>
                <a:ea typeface="+mn-ea"/>
                <a:cs typeface="+mn-cs"/>
              </a:rPr>
              <a:t>authentication request and response with CA.</a:t>
            </a:r>
          </a:p>
          <a:p>
            <a:r>
              <a:rPr lang="en-US" sz="1200" kern="1200" baseline="0" dirty="0" smtClean="0">
                <a:solidFill>
                  <a:schemeClr val="tx1"/>
                </a:solidFill>
                <a:latin typeface="+mn-lt"/>
                <a:ea typeface="+mn-ea"/>
                <a:cs typeface="+mn-cs"/>
              </a:rPr>
              <a:t>③ Service provider transfers label L, user identity</a:t>
            </a:r>
          </a:p>
          <a:p>
            <a:r>
              <a:rPr lang="en-US" sz="1200" kern="1200" baseline="0" dirty="0" smtClean="0">
                <a:solidFill>
                  <a:schemeClr val="tx1"/>
                </a:solidFill>
                <a:latin typeface="+mn-lt"/>
                <a:ea typeface="+mn-ea"/>
                <a:cs typeface="+mn-cs"/>
              </a:rPr>
              <a:t>information UII1 and symmetry key K through</a:t>
            </a:r>
          </a:p>
          <a:p>
            <a:r>
              <a:rPr lang="en-US" sz="1200" kern="1200" baseline="0" dirty="0" smtClean="0">
                <a:solidFill>
                  <a:schemeClr val="tx1"/>
                </a:solidFill>
                <a:latin typeface="+mn-lt"/>
                <a:ea typeface="+mn-ea"/>
                <a:cs typeface="+mn-cs"/>
              </a:rPr>
              <a:t>electronic envelop ELUK1 by encoding them</a:t>
            </a:r>
          </a:p>
          <a:p>
            <a:r>
              <a:rPr lang="en-US" sz="1200" kern="1200" baseline="0" dirty="0" smtClean="0">
                <a:solidFill>
                  <a:schemeClr val="tx1"/>
                </a:solidFill>
                <a:latin typeface="+mn-lt"/>
                <a:ea typeface="+mn-ea"/>
                <a:cs typeface="+mn-cs"/>
              </a:rPr>
              <a:t>with CA public key.</a:t>
            </a:r>
          </a:p>
          <a:p>
            <a:r>
              <a:rPr lang="en-US" sz="1200" kern="1200" baseline="0" dirty="0" smtClean="0">
                <a:solidFill>
                  <a:schemeClr val="tx1"/>
                </a:solidFill>
                <a:latin typeface="+mn-lt"/>
                <a:ea typeface="+mn-ea"/>
                <a:cs typeface="+mn-cs"/>
              </a:rPr>
              <a:t>④ CA obtains label L, user identity information UII1</a:t>
            </a:r>
          </a:p>
          <a:p>
            <a:r>
              <a:rPr lang="en-US" sz="1200" kern="1200" baseline="0" dirty="0" smtClean="0">
                <a:solidFill>
                  <a:schemeClr val="tx1"/>
                </a:solidFill>
                <a:latin typeface="+mn-lt"/>
                <a:ea typeface="+mn-ea"/>
                <a:cs typeface="+mn-cs"/>
              </a:rPr>
              <a:t>and symmetry key K by deciphering the</a:t>
            </a:r>
          </a:p>
          <a:p>
            <a:r>
              <a:rPr lang="en-US" sz="1200" kern="1200" baseline="0" dirty="0" smtClean="0">
                <a:solidFill>
                  <a:schemeClr val="tx1"/>
                </a:solidFill>
                <a:latin typeface="+mn-lt"/>
                <a:ea typeface="+mn-ea"/>
                <a:cs typeface="+mn-cs"/>
              </a:rPr>
              <a:t>transferred electronic envelop ELUK1 with its</a:t>
            </a:r>
          </a:p>
          <a:p>
            <a:r>
              <a:rPr lang="en-US" sz="1200" kern="1200" baseline="0" dirty="0" smtClean="0">
                <a:solidFill>
                  <a:schemeClr val="tx1"/>
                </a:solidFill>
                <a:latin typeface="+mn-lt"/>
                <a:ea typeface="+mn-ea"/>
                <a:cs typeface="+mn-cs"/>
              </a:rPr>
              <a:t>own private key.</a:t>
            </a:r>
          </a:p>
          <a:p>
            <a:r>
              <a:rPr lang="en-US" sz="1200" kern="1200" baseline="0" dirty="0" smtClean="0">
                <a:solidFill>
                  <a:schemeClr val="tx1"/>
                </a:solidFill>
                <a:latin typeface="+mn-lt"/>
                <a:ea typeface="+mn-ea"/>
                <a:cs typeface="+mn-cs"/>
              </a:rPr>
              <a:t>⑤ Service provider generates the result value HLU1</a:t>
            </a:r>
          </a:p>
          <a:p>
            <a:r>
              <a:rPr lang="en-US" sz="1200" kern="1200" baseline="0" dirty="0" smtClean="0">
                <a:solidFill>
                  <a:schemeClr val="tx1"/>
                </a:solidFill>
                <a:latin typeface="+mn-lt"/>
                <a:ea typeface="+mn-ea"/>
                <a:cs typeface="+mn-cs"/>
              </a:rPr>
              <a:t>that applied hash function for the user identity</a:t>
            </a:r>
          </a:p>
          <a:p>
            <a:r>
              <a:rPr lang="en-US" sz="1200" kern="1200" baseline="0" dirty="0" smtClean="0">
                <a:solidFill>
                  <a:schemeClr val="tx1"/>
                </a:solidFill>
                <a:latin typeface="+mn-lt"/>
                <a:ea typeface="+mn-ea"/>
                <a:cs typeface="+mn-cs"/>
              </a:rPr>
              <a:t>information UII1 and communication identity</a:t>
            </a:r>
          </a:p>
          <a:p>
            <a:r>
              <a:rPr lang="en-US" sz="1200" kern="1200" baseline="0" dirty="0" smtClean="0">
                <a:solidFill>
                  <a:schemeClr val="tx1"/>
                </a:solidFill>
                <a:latin typeface="+mn-lt"/>
                <a:ea typeface="+mn-ea"/>
                <a:cs typeface="+mn-cs"/>
              </a:rPr>
              <a:t>label L that apply the user ID.</a:t>
            </a:r>
          </a:p>
          <a:p>
            <a:r>
              <a:rPr lang="en-US" sz="1200" kern="1200" baseline="0" dirty="0" smtClean="0">
                <a:solidFill>
                  <a:schemeClr val="tx1"/>
                </a:solidFill>
                <a:latin typeface="+mn-lt"/>
                <a:ea typeface="+mn-ea"/>
                <a:cs typeface="+mn-cs"/>
              </a:rPr>
              <a:t>⑥ Service provider generates the value EHLU1</a:t>
            </a:r>
          </a:p>
          <a:p>
            <a:r>
              <a:rPr lang="en-US" sz="1200" kern="1200" baseline="0" dirty="0" smtClean="0">
                <a:solidFill>
                  <a:schemeClr val="tx1"/>
                </a:solidFill>
                <a:latin typeface="+mn-lt"/>
                <a:ea typeface="+mn-ea"/>
                <a:cs typeface="+mn-cs"/>
              </a:rPr>
              <a:t>which resulted by encoding the generated hash</a:t>
            </a:r>
          </a:p>
          <a:p>
            <a:r>
              <a:rPr lang="en-US" sz="1200" kern="1200" baseline="0" dirty="0" smtClean="0">
                <a:solidFill>
                  <a:schemeClr val="tx1"/>
                </a:solidFill>
                <a:latin typeface="+mn-lt"/>
                <a:ea typeface="+mn-ea"/>
                <a:cs typeface="+mn-cs"/>
              </a:rPr>
              <a:t>value HLU1 with symmetry key K and transfer it</a:t>
            </a:r>
          </a:p>
          <a:p>
            <a:r>
              <a:rPr lang="en-US" sz="1200" kern="1200" baseline="0" dirty="0" smtClean="0">
                <a:solidFill>
                  <a:schemeClr val="tx1"/>
                </a:solidFill>
                <a:latin typeface="+mn-lt"/>
                <a:ea typeface="+mn-ea"/>
                <a:cs typeface="+mn-cs"/>
              </a:rPr>
              <a:t>to CA.</a:t>
            </a:r>
          </a:p>
          <a:p>
            <a:r>
              <a:rPr lang="en-US" sz="1200" kern="1200" baseline="0" dirty="0" smtClean="0">
                <a:solidFill>
                  <a:schemeClr val="tx1"/>
                </a:solidFill>
                <a:latin typeface="+mn-lt"/>
                <a:ea typeface="+mn-ea"/>
                <a:cs typeface="+mn-cs"/>
              </a:rPr>
              <a:t>⑦ CA deciphers EHLU1 by using symmetry key K,</a:t>
            </a:r>
          </a:p>
          <a:p>
            <a:r>
              <a:rPr lang="en-US" sz="1200" kern="1200" baseline="0" dirty="0" smtClean="0">
                <a:solidFill>
                  <a:schemeClr val="tx1"/>
                </a:solidFill>
                <a:latin typeface="+mn-lt"/>
                <a:ea typeface="+mn-ea"/>
                <a:cs typeface="+mn-cs"/>
              </a:rPr>
              <a:t>and obtains the hash value HLU1.</a:t>
            </a:r>
          </a:p>
          <a:p>
            <a:r>
              <a:rPr lang="en-US" sz="1200" kern="1200" baseline="0" dirty="0" smtClean="0">
                <a:solidFill>
                  <a:schemeClr val="tx1"/>
                </a:solidFill>
                <a:latin typeface="+mn-lt"/>
                <a:ea typeface="+mn-ea"/>
                <a:cs typeface="+mn-cs"/>
              </a:rPr>
              <a:t>⑧ User generates HLU2 by obtaining from database the user identity information UII2 that has been in possession in certificate registration process and applying hash function for UII2 and label L, and verifies for integrity by comparing HLU1 and HLU2.</a:t>
            </a:r>
          </a:p>
          <a:p>
            <a:r>
              <a:rPr lang="en-US" sz="1200" kern="1200" baseline="0" dirty="0" smtClean="0">
                <a:solidFill>
                  <a:schemeClr val="tx1"/>
                </a:solidFill>
                <a:latin typeface="+mn-lt"/>
                <a:ea typeface="+mn-ea"/>
                <a:cs typeface="+mn-cs"/>
              </a:rPr>
              <a:t>⑨ CA verifies the status of user certificate for UII1 after verifying for integrity.</a:t>
            </a:r>
          </a:p>
          <a:p>
            <a:r>
              <a:rPr lang="en-US" sz="1200" kern="1200" baseline="0" dirty="0" smtClean="0">
                <a:solidFill>
                  <a:schemeClr val="tx1"/>
                </a:solidFill>
                <a:latin typeface="+mn-lt"/>
                <a:ea typeface="+mn-ea"/>
                <a:cs typeface="+mn-cs"/>
              </a:rPr>
              <a:t>⑩ CA transfers to service provider ECSL, which is the value obtained by encoding certificate status CS and communication identifier label L with symmetry key K.</a:t>
            </a:r>
          </a:p>
          <a:p>
            <a:r>
              <a:rPr lang="en-US" sz="1200" kern="1200" baseline="0" dirty="0" smtClean="0">
                <a:solidFill>
                  <a:schemeClr val="tx1"/>
                </a:solidFill>
                <a:latin typeface="+mn-lt"/>
                <a:ea typeface="+mn-ea"/>
                <a:cs typeface="+mn-cs"/>
              </a:rPr>
              <a:t>⑪ Service provider deciphers ECSL by using symmetry key K and obtains certificate status CS and label L.</a:t>
            </a:r>
          </a:p>
          <a:p>
            <a:r>
              <a:rPr lang="en-US" sz="1200" kern="1200" baseline="0" dirty="0" smtClean="0">
                <a:solidFill>
                  <a:schemeClr val="tx1"/>
                </a:solidFill>
                <a:latin typeface="+mn-lt"/>
                <a:ea typeface="+mn-ea"/>
                <a:cs typeface="+mn-cs"/>
              </a:rPr>
              <a:t>⑫ Service provider authenticates the user by checking user certificate status CS.</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16</a:t>
            </a:fld>
            <a:endParaRPr lang="en-US"/>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20000"/>
          </a:bodyPr>
          <a:lstStyle/>
          <a:p>
            <a:r>
              <a:rPr lang="en-US" sz="1200" kern="1200" baseline="0" dirty="0" smtClean="0">
                <a:solidFill>
                  <a:schemeClr val="tx1"/>
                </a:solidFill>
                <a:latin typeface="+mn-lt"/>
                <a:ea typeface="+mn-ea"/>
                <a:cs typeface="+mn-cs"/>
              </a:rPr>
              <a:t>① Service provider transfers to user the value ELR obtained by encoding communication identifier label L and random value R by using user public key.</a:t>
            </a:r>
          </a:p>
          <a:p>
            <a:r>
              <a:rPr lang="en-US" sz="1200" kern="1200" baseline="0" dirty="0" smtClean="0">
                <a:solidFill>
                  <a:schemeClr val="tx1"/>
                </a:solidFill>
                <a:latin typeface="+mn-lt"/>
                <a:ea typeface="+mn-ea"/>
                <a:cs typeface="+mn-cs"/>
              </a:rPr>
              <a:t>② User obtains label L and random value R by using its own private key and generates password GP by using hash function.</a:t>
            </a:r>
          </a:p>
          <a:p>
            <a:r>
              <a:rPr lang="en-US" sz="1200" kern="1200" baseline="0" dirty="0" smtClean="0">
                <a:solidFill>
                  <a:schemeClr val="tx1"/>
                </a:solidFill>
                <a:latin typeface="+mn-lt"/>
                <a:ea typeface="+mn-ea"/>
                <a:cs typeface="+mn-cs"/>
              </a:rPr>
              <a:t>③ User digital signature the generated password its own private key and transfers the value EDSGP obtained by encoding this signed value with service provider’s public key. At this time, denial prevention is secured through digital signature using user’s private key, and birthday attack can be prevented to restore original text by finding the</a:t>
            </a:r>
          </a:p>
          <a:p>
            <a:r>
              <a:rPr lang="en-US" sz="1200" kern="1200" baseline="0" dirty="0" smtClean="0">
                <a:solidFill>
                  <a:schemeClr val="tx1"/>
                </a:solidFill>
                <a:latin typeface="+mn-lt"/>
                <a:ea typeface="+mn-ea"/>
                <a:cs typeface="+mn-cs"/>
              </a:rPr>
              <a:t>same value due to indiscriminate attack for has value.</a:t>
            </a:r>
          </a:p>
          <a:p>
            <a:r>
              <a:rPr lang="en-US" sz="1200" kern="1200" baseline="0" dirty="0" smtClean="0">
                <a:solidFill>
                  <a:schemeClr val="tx1"/>
                </a:solidFill>
                <a:latin typeface="+mn-lt"/>
                <a:ea typeface="+mn-ea"/>
                <a:cs typeface="+mn-cs"/>
              </a:rPr>
              <a:t>④ Service provider performs deciphering for the authentication request value transferred from user by using its own private key, and obtains the password GP by using user public key.</a:t>
            </a:r>
          </a:p>
          <a:p>
            <a:r>
              <a:rPr lang="en-US" sz="1200" kern="1200" baseline="0" dirty="0" smtClean="0">
                <a:solidFill>
                  <a:schemeClr val="tx1"/>
                </a:solidFill>
                <a:latin typeface="+mn-lt"/>
                <a:ea typeface="+mn-ea"/>
                <a:cs typeface="+mn-cs"/>
              </a:rPr>
              <a:t>⑤ Service provider generates the password GP1 by applying hash function for label L and randomized number R.</a:t>
            </a:r>
          </a:p>
          <a:p>
            <a:r>
              <a:rPr lang="en-US" sz="1200" kern="1200" baseline="0" dirty="0" smtClean="0">
                <a:solidFill>
                  <a:schemeClr val="tx1"/>
                </a:solidFill>
                <a:latin typeface="+mn-lt"/>
                <a:ea typeface="+mn-ea"/>
                <a:cs typeface="+mn-cs"/>
              </a:rPr>
              <a:t>⑥ Service provider finally authenticates the user password if no abnormality is found by comparing the password GP1 it generated and the password GP received from user</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17</a:t>
            </a:fld>
            <a:endParaRPr lang="en-US"/>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lnSpcReduction="10000"/>
          </a:bodyPr>
          <a:lstStyle/>
          <a:p>
            <a:endParaRPr lang="en-US" dirty="0" smtClean="0"/>
          </a:p>
          <a:p>
            <a:r>
              <a:rPr lang="en-US" dirty="0" smtClean="0"/>
              <a:t>*</a:t>
            </a:r>
            <a:r>
              <a:rPr lang="en-US" b="1" dirty="0" smtClean="0"/>
              <a:t>Adaptability for Spoofing Attack</a:t>
            </a:r>
            <a:r>
              <a:rPr lang="en-US" dirty="0" smtClean="0"/>
              <a:t>: Since S/key authentication mechanism uses easily predictable N value and SEED value,</a:t>
            </a:r>
            <a:r>
              <a:rPr lang="en-US" baseline="0" dirty="0" smtClean="0"/>
              <a:t> the Attacker can easily guess and can request authentication to service through this. So, </a:t>
            </a:r>
            <a:r>
              <a:rPr lang="en-US" dirty="0" smtClean="0"/>
              <a:t>The</a:t>
            </a:r>
            <a:r>
              <a:rPr lang="en-US" baseline="0" dirty="0" smtClean="0"/>
              <a:t> system proposed authenticates user through certificate, and since the password for the applicable session is encoded once again with the public key of service provider </a:t>
            </a:r>
            <a:r>
              <a:rPr lang="en-US" sz="1200" kern="1200" baseline="0" dirty="0" smtClean="0">
                <a:solidFill>
                  <a:schemeClr val="tx1"/>
                </a:solidFill>
                <a:latin typeface="+mn-lt"/>
                <a:ea typeface="+mn-ea"/>
                <a:cs typeface="+mn-cs"/>
              </a:rPr>
              <a:t>while the password for the applicable session is electronically signed by using the private key only the user itself knows, So spoofing attack can be prevented beforehand.</a:t>
            </a:r>
          </a:p>
          <a:p>
            <a:endParaRPr lang="en-US" dirty="0" smtClean="0"/>
          </a:p>
          <a:p>
            <a:r>
              <a:rPr lang="en-US" dirty="0" smtClean="0"/>
              <a:t>* </a:t>
            </a:r>
            <a:r>
              <a:rPr lang="en-US" b="1" dirty="0" smtClean="0"/>
              <a:t>Adaptability for Replay  Attack:</a:t>
            </a:r>
            <a:r>
              <a:rPr lang="en-US" b="1" baseline="0" dirty="0" smtClean="0"/>
              <a:t> </a:t>
            </a:r>
            <a:r>
              <a:rPr lang="en-US" b="0" baseline="0" dirty="0" smtClean="0"/>
              <a:t>In the proposed system can prevent replay attack, </a:t>
            </a:r>
            <a:r>
              <a:rPr lang="en-US" sz="1200" b="0" kern="1200" baseline="0" dirty="0" smtClean="0">
                <a:solidFill>
                  <a:schemeClr val="tx1"/>
                </a:solidFill>
                <a:latin typeface="+mn-lt"/>
                <a:ea typeface="+mn-ea"/>
                <a:cs typeface="+mn-cs"/>
              </a:rPr>
              <a:t>s</a:t>
            </a:r>
            <a:r>
              <a:rPr lang="en-US" sz="1200" kern="1200" baseline="0" dirty="0" smtClean="0">
                <a:solidFill>
                  <a:schemeClr val="tx1"/>
                </a:solidFill>
                <a:latin typeface="+mn-lt"/>
                <a:ea typeface="+mn-ea"/>
                <a:cs typeface="+mn-cs"/>
              </a:rPr>
              <a:t>ince password is generated through label L and random value R used as session identifier to the applicable session.</a:t>
            </a:r>
            <a:endParaRPr lang="en-US" b="1" dirty="0" smtClean="0"/>
          </a:p>
          <a:p>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r>
              <a:rPr lang="en-US" b="1" dirty="0" smtClean="0"/>
              <a:t>Time Synchronization: </a:t>
            </a:r>
            <a:r>
              <a:rPr lang="en-US" b="0" dirty="0" smtClean="0"/>
              <a:t>In the proposed</a:t>
            </a:r>
            <a:r>
              <a:rPr lang="en-US" b="0" baseline="0" dirty="0" smtClean="0"/>
              <a:t> system doesn’t require time synchronization because it uses label L and random value R as input value.</a:t>
            </a:r>
          </a:p>
          <a:p>
            <a:pPr marL="0" marR="0" indent="0" algn="l" defTabSz="914400" rtl="0" eaLnBrk="1" fontAlgn="auto" latinLnBrk="0" hangingPunct="1">
              <a:lnSpc>
                <a:spcPct val="100000"/>
              </a:lnSpc>
              <a:spcBef>
                <a:spcPts val="0"/>
              </a:spcBef>
              <a:spcAft>
                <a:spcPts val="0"/>
              </a:spcAft>
              <a:buClrTx/>
              <a:buSzTx/>
              <a:buFontTx/>
              <a:buNone/>
              <a:tabLst/>
              <a:defRPr/>
            </a:pPr>
            <a:endParaRPr lang="en-US" b="0"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1" dirty="0" smtClean="0"/>
              <a:t>*Confidentiality :</a:t>
            </a:r>
            <a:r>
              <a:rPr lang="en-US" dirty="0" smtClean="0"/>
              <a:t> In S/key provides</a:t>
            </a:r>
            <a:r>
              <a:rPr lang="en-US" baseline="0" dirty="0" smtClean="0"/>
              <a:t> integrity but not confidentiality. Challenge-Response Mechanism and time using mechanism provide confidentiality by using symmetry key algorithm. But The system proposed provides both by using public key algorithm.</a:t>
            </a:r>
            <a:endParaRPr lang="en-US"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1" dirty="0" smtClean="0"/>
          </a:p>
          <a:p>
            <a:r>
              <a:rPr lang="en-US" dirty="0" smtClean="0"/>
              <a:t>* </a:t>
            </a:r>
            <a:r>
              <a:rPr lang="en-US" b="1" dirty="0" smtClean="0"/>
              <a:t>Integrity</a:t>
            </a:r>
          </a:p>
          <a:p>
            <a:endParaRPr lang="en-US" dirty="0" smtClean="0"/>
          </a:p>
          <a:p>
            <a:r>
              <a:rPr lang="en-US" dirty="0" smtClean="0"/>
              <a:t>* </a:t>
            </a:r>
            <a:r>
              <a:rPr lang="en-US" b="1" dirty="0" smtClean="0"/>
              <a:t>non-repudiation:</a:t>
            </a:r>
            <a:r>
              <a:rPr lang="en-US" b="1" baseline="0" dirty="0" smtClean="0"/>
              <a:t>  </a:t>
            </a:r>
            <a:r>
              <a:rPr lang="en-US" b="0" baseline="0" dirty="0" smtClean="0"/>
              <a:t>The proposed system provides non- repudiation function which is not provided in other methods. Because the proposed system transfers authentication information after electronically signing with the use of user’s private key.</a:t>
            </a:r>
            <a:endParaRPr lang="en-US" b="1"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18</a:t>
            </a:fld>
            <a:endParaRPr lang="en-US"/>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The proposed mechanism can prevent spoofing attack in advance by authenticating user with the use of certificate</a:t>
            </a:r>
          </a:p>
          <a:p>
            <a:r>
              <a:rPr lang="en-US" sz="1200" kern="1200" baseline="0" dirty="0" smtClean="0">
                <a:solidFill>
                  <a:schemeClr val="tx1"/>
                </a:solidFill>
                <a:latin typeface="+mn-lt"/>
                <a:ea typeface="+mn-ea"/>
                <a:cs typeface="+mn-cs"/>
              </a:rPr>
              <a:t>information, and solves the problems of replay attack, time synchronization and integrity by generating password by applying hash function for label L and random value R which are used only in applicable session. Also, transfer of the generated password by electronically signing with user’s private key and encoding it with service provider’s public key guarantees non-repudiation and prevents birthday attack. However, it has a shortcoming that authentication takes some more time because it focuses in security rather than time such as internet banking, electronic payment, medical system and e-commerce</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20</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 The S/KEY authentication system is a scheme that</a:t>
            </a:r>
            <a:r>
              <a:rPr lang="en-US" baseline="0" dirty="0" smtClean="0"/>
              <a:t> </a:t>
            </a:r>
            <a:r>
              <a:rPr lang="en-US" dirty="0" smtClean="0"/>
              <a:t>protects user passwords against passive attacks.</a:t>
            </a:r>
          </a:p>
          <a:p>
            <a:endParaRPr lang="en-US" dirty="0" smtClean="0"/>
          </a:p>
          <a:p>
            <a:r>
              <a:rPr lang="en-US" dirty="0" smtClean="0"/>
              <a:t>* </a:t>
            </a:r>
            <a:r>
              <a:rPr lang="en-US" sz="1200" kern="1200" baseline="0" dirty="0" smtClean="0">
                <a:solidFill>
                  <a:schemeClr val="tx1"/>
                </a:solidFill>
                <a:latin typeface="+mn-lt"/>
                <a:ea typeface="+mn-ea"/>
                <a:cs typeface="+mn-cs"/>
              </a:rPr>
              <a:t>In software method not hardware method using token.</a:t>
            </a:r>
            <a:endParaRPr lang="en-US" dirty="0" smtClean="0"/>
          </a:p>
          <a:p>
            <a:r>
              <a:rPr lang="en-US" dirty="0" smtClean="0"/>
              <a:t>* In authentication server.</a:t>
            </a:r>
            <a:r>
              <a:rPr lang="en-US" baseline="0" dirty="0" smtClean="0"/>
              <a:t> It has the strong point that is it strong to passive attack due to secret key leakage</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4</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① Client generates PP (Password-Phrase) that plays </a:t>
            </a:r>
          </a:p>
          <a:p>
            <a:r>
              <a:rPr lang="en-US" dirty="0" smtClean="0"/>
              <a:t>secret key role while generating the password. </a:t>
            </a:r>
          </a:p>
          <a:p>
            <a:r>
              <a:rPr lang="en-US" dirty="0" smtClean="0"/>
              <a:t>② Server transfers previous value N and SEED value </a:t>
            </a:r>
          </a:p>
          <a:p>
            <a:r>
              <a:rPr lang="en-US" dirty="0" smtClean="0"/>
              <a:t>to client. </a:t>
            </a:r>
          </a:p>
          <a:p>
            <a:r>
              <a:rPr lang="en-US" dirty="0" smtClean="0"/>
              <a:t>③ Client generates authentication request value  AN</a:t>
            </a:r>
          </a:p>
          <a:p>
            <a:r>
              <a:rPr lang="en-US" dirty="0" smtClean="0"/>
              <a:t>by using hash for N, SEED and PP. </a:t>
            </a:r>
          </a:p>
          <a:p>
            <a:r>
              <a:rPr lang="en-US" dirty="0" smtClean="0"/>
              <a:t>④ Client transfers the generated authentication </a:t>
            </a:r>
          </a:p>
          <a:p>
            <a:r>
              <a:rPr lang="en-US" dirty="0" smtClean="0"/>
              <a:t>request value  AN</a:t>
            </a:r>
          </a:p>
          <a:p>
            <a:r>
              <a:rPr lang="en-US" dirty="0" smtClean="0"/>
              <a:t>  and request authentication. </a:t>
            </a:r>
          </a:p>
          <a:p>
            <a:r>
              <a:rPr lang="en-US" dirty="0" smtClean="0"/>
              <a:t>⑤ Server executes has once more for the transferred </a:t>
            </a:r>
          </a:p>
          <a:p>
            <a:r>
              <a:rPr lang="en-US" dirty="0" smtClean="0"/>
              <a:t>AN</a:t>
            </a:r>
          </a:p>
          <a:p>
            <a:r>
              <a:rPr lang="en-US" dirty="0" smtClean="0"/>
              <a:t> and generates ' AN+1</a:t>
            </a:r>
          </a:p>
          <a:p>
            <a:r>
              <a:rPr lang="en-US" dirty="0" smtClean="0"/>
              <a:t>. </a:t>
            </a:r>
          </a:p>
          <a:p>
            <a:r>
              <a:rPr lang="en-US" dirty="0" smtClean="0"/>
              <a:t>⑥ Server executes authentication by comparing the </a:t>
            </a:r>
          </a:p>
          <a:p>
            <a:r>
              <a:rPr lang="en-US" dirty="0" smtClean="0"/>
              <a:t>generated  AN+1</a:t>
            </a:r>
          </a:p>
          <a:p>
            <a:r>
              <a:rPr lang="en-US" dirty="0" smtClean="0"/>
              <a:t> and  ' AN+1</a:t>
            </a:r>
          </a:p>
          <a:p>
            <a:r>
              <a:rPr lang="en-US" dirty="0" smtClean="0"/>
              <a:t> that it holds. </a:t>
            </a:r>
          </a:p>
          <a:p>
            <a:r>
              <a:rPr lang="en-US" dirty="0" smtClean="0"/>
              <a:t>⑦ Server transfers the authentication result to user. </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5</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the limitation:</a:t>
            </a:r>
          </a:p>
          <a:p>
            <a:endParaRPr lang="en-US" dirty="0" smtClean="0"/>
          </a:p>
          <a:p>
            <a:endParaRPr lang="en-US" dirty="0" smtClean="0"/>
          </a:p>
          <a:p>
            <a:r>
              <a:rPr lang="en-US" baseline="0" dirty="0" smtClean="0"/>
              <a:t>2-  </a:t>
            </a:r>
            <a:r>
              <a:rPr lang="en-US" dirty="0" smtClean="0"/>
              <a:t>that it is vulnerable to dictionary attack, </a:t>
            </a:r>
          </a:p>
          <a:p>
            <a:r>
              <a:rPr lang="en-US" dirty="0" smtClean="0"/>
              <a:t>and because it uses predictable N value and SEED</a:t>
            </a:r>
          </a:p>
        </p:txBody>
      </p:sp>
      <p:sp>
        <p:nvSpPr>
          <p:cNvPr id="4" name="Slide Number Placeholder 3"/>
          <p:cNvSpPr>
            <a:spLocks noGrp="1"/>
          </p:cNvSpPr>
          <p:nvPr>
            <p:ph type="sldNum" sz="quarter" idx="10"/>
          </p:nvPr>
        </p:nvSpPr>
        <p:spPr/>
        <p:txBody>
          <a:bodyPr/>
          <a:lstStyle/>
          <a:p>
            <a:fld id="{4E6159A5-CBCD-48D4-8887-F8F644C293C2}" type="slidenum">
              <a:rPr lang="en-US" smtClean="0"/>
              <a:pPr/>
              <a:t>6</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This method is also called asynchronous one-time password mechanism. </a:t>
            </a:r>
            <a:r>
              <a:rPr lang="en-US" sz="1200" b="0" i="0" kern="1200" dirty="0" smtClean="0">
                <a:solidFill>
                  <a:schemeClr val="tx1"/>
                </a:solidFill>
                <a:latin typeface="+mn-lt"/>
                <a:ea typeface="+mn-ea"/>
                <a:cs typeface="+mn-cs"/>
              </a:rPr>
              <a:t>which one party presents a question ("challenge") and another party must provide a valid answer ("response") to be</a:t>
            </a:r>
            <a:r>
              <a:rPr lang="en-US" sz="1200" b="0" i="0" kern="1200" baseline="0" dirty="0" smtClean="0">
                <a:solidFill>
                  <a:schemeClr val="tx1"/>
                </a:solidFill>
                <a:latin typeface="+mn-lt"/>
                <a:ea typeface="+mn-ea"/>
                <a:cs typeface="+mn-cs"/>
              </a:rPr>
              <a:t> authenticated.</a:t>
            </a:r>
          </a:p>
          <a:p>
            <a:r>
              <a:rPr lang="en-US" sz="1200" b="0" i="0" kern="1200" baseline="0" dirty="0" smtClean="0">
                <a:solidFill>
                  <a:schemeClr val="tx1"/>
                </a:solidFill>
                <a:latin typeface="+mn-lt"/>
                <a:ea typeface="+mn-ea"/>
                <a:cs typeface="+mn-cs"/>
              </a:rPr>
              <a:t>Also, it </a:t>
            </a:r>
            <a:r>
              <a:rPr lang="en-US" sz="1200" b="0" i="0" kern="1200" dirty="0" smtClean="0">
                <a:solidFill>
                  <a:schemeClr val="tx1"/>
                </a:solidFill>
                <a:latin typeface="+mn-lt"/>
                <a:ea typeface="+mn-ea"/>
                <a:cs typeface="+mn-cs"/>
              </a:rPr>
              <a:t>is the two-level scheme for authenticating network users that is used as part of the Web's Hypertext Transfer Protocol (</a:t>
            </a:r>
            <a:r>
              <a:rPr lang="en-US" sz="1200" b="0" i="0" u="none" strike="noStrike" kern="1200" dirty="0" smtClean="0">
                <a:solidFill>
                  <a:schemeClr val="tx1"/>
                </a:solidFill>
                <a:latin typeface="+mn-lt"/>
                <a:ea typeface="+mn-ea"/>
                <a:cs typeface="+mn-cs"/>
                <a:hlinkClick r:id="rId3"/>
              </a:rPr>
              <a:t>HTTP</a:t>
            </a:r>
            <a:r>
              <a:rPr lang="en-US" sz="1200" b="0" i="0" kern="1200" dirty="0" smtClean="0">
                <a:solidFill>
                  <a:schemeClr val="tx1"/>
                </a:solidFill>
                <a:latin typeface="+mn-lt"/>
                <a:ea typeface="+mn-ea"/>
                <a:cs typeface="+mn-cs"/>
              </a:rPr>
              <a:t>).</a:t>
            </a:r>
            <a:endParaRPr lang="en-US" dirty="0" smtClean="0">
              <a:solidFill>
                <a:schemeClr val="tx1"/>
              </a:solidFill>
            </a:endParaRPr>
          </a:p>
          <a:p>
            <a:pPr>
              <a:buFont typeface="Arial" charset="0"/>
              <a:buChar char="•"/>
            </a:pPr>
            <a:endParaRPr lang="en-US" dirty="0" smtClean="0"/>
          </a:p>
          <a:p>
            <a:pPr>
              <a:buFont typeface="Arial" charset="0"/>
              <a:buChar char="•"/>
            </a:pPr>
            <a:r>
              <a:rPr lang="en-US" dirty="0" smtClean="0"/>
              <a:t>For</a:t>
            </a:r>
            <a:r>
              <a:rPr lang="en-US" baseline="0" dirty="0" smtClean="0"/>
              <a:t> </a:t>
            </a:r>
            <a:r>
              <a:rPr lang="en-US" dirty="0" smtClean="0"/>
              <a:t>calculate the response value for challenge of both the client and the server.</a:t>
            </a:r>
          </a:p>
          <a:p>
            <a:pPr>
              <a:buFont typeface="Arial" charset="0"/>
              <a:buChar char="•"/>
            </a:pPr>
            <a:endParaRPr lang="en-US" dirty="0" smtClean="0"/>
          </a:p>
          <a:p>
            <a:pPr>
              <a:buFont typeface="Arial" charset="0"/>
              <a:buChar char="•"/>
            </a:pPr>
            <a:r>
              <a:rPr lang="en-US" dirty="0" smtClean="0"/>
              <a:t>To generate challenge</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7</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①   User transfers PIN. </a:t>
            </a:r>
          </a:p>
          <a:p>
            <a:r>
              <a:rPr lang="en-US" dirty="0" smtClean="0"/>
              <a:t>②   Server generates random value R. </a:t>
            </a:r>
          </a:p>
          <a:p>
            <a:r>
              <a:rPr lang="en-US" dirty="0" smtClean="0"/>
              <a:t>③   Server transfers the random value R to user. </a:t>
            </a:r>
          </a:p>
          <a:p>
            <a:r>
              <a:rPr lang="en-US" dirty="0" smtClean="0"/>
              <a:t>⑷   Server searches for the secret key for the PIN </a:t>
            </a:r>
          </a:p>
          <a:p>
            <a:r>
              <a:rPr lang="en-US" dirty="0" smtClean="0"/>
              <a:t>from its database. </a:t>
            </a:r>
          </a:p>
          <a:p>
            <a:r>
              <a:rPr lang="en-US" dirty="0" smtClean="0"/>
              <a:t>⑸  Server generates response value RV by encoding </a:t>
            </a:r>
          </a:p>
          <a:p>
            <a:r>
              <a:rPr lang="en-US" dirty="0" smtClean="0"/>
              <a:t>random number R by using the secret key that </a:t>
            </a:r>
          </a:p>
          <a:p>
            <a:r>
              <a:rPr lang="en-US" dirty="0" smtClean="0"/>
              <a:t>corresponds to the PIN. </a:t>
            </a:r>
          </a:p>
          <a:p>
            <a:r>
              <a:rPr lang="en-US" dirty="0" smtClean="0"/>
              <a:t>④ User generates response value RV1 by encoding </a:t>
            </a:r>
          </a:p>
          <a:p>
            <a:r>
              <a:rPr lang="en-US" dirty="0" smtClean="0"/>
              <a:t>random number R with its secret key. </a:t>
            </a:r>
          </a:p>
          <a:p>
            <a:r>
              <a:rPr lang="en-US" dirty="0" smtClean="0"/>
              <a:t>⑤ User transfers the generated response value RV1 </a:t>
            </a:r>
          </a:p>
          <a:p>
            <a:r>
              <a:rPr lang="en-US" dirty="0" smtClean="0"/>
              <a:t>to server and requests authentication. </a:t>
            </a:r>
          </a:p>
          <a:p>
            <a:r>
              <a:rPr lang="en-US" dirty="0" smtClean="0"/>
              <a:t>⑥ Server compares the response value received from </a:t>
            </a:r>
          </a:p>
          <a:p>
            <a:r>
              <a:rPr lang="en-US" dirty="0" smtClean="0"/>
              <a:t>user and proceeds with authentication. </a:t>
            </a:r>
          </a:p>
          <a:p>
            <a:r>
              <a:rPr lang="en-US" dirty="0" smtClean="0"/>
              <a:t>⑦ Server transfers the authentication result to user. </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8</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smtClean="0"/>
          </a:p>
          <a:p>
            <a:r>
              <a:rPr lang="en-US" dirty="0" smtClean="0"/>
              <a:t>Since mathematical</a:t>
            </a:r>
            <a:r>
              <a:rPr lang="en-US" baseline="0" dirty="0" smtClean="0"/>
              <a:t> calculations are performed at each transfer time at both sides of client and server.</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9</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10</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sz="1200" kern="1200" baseline="0" dirty="0" smtClean="0">
                <a:solidFill>
                  <a:schemeClr val="tx1"/>
                </a:solidFill>
                <a:latin typeface="+mn-lt"/>
                <a:ea typeface="+mn-ea"/>
                <a:cs typeface="+mn-cs"/>
              </a:rPr>
              <a:t>① Client generates password P with the time</a:t>
            </a:r>
          </a:p>
          <a:p>
            <a:r>
              <a:rPr lang="en-US" sz="1200" kern="1200" baseline="0" dirty="0" smtClean="0">
                <a:solidFill>
                  <a:schemeClr val="tx1"/>
                </a:solidFill>
                <a:latin typeface="+mn-lt"/>
                <a:ea typeface="+mn-ea"/>
                <a:cs typeface="+mn-cs"/>
              </a:rPr>
              <a:t>synchronized with server and secret key.</a:t>
            </a:r>
          </a:p>
          <a:p>
            <a:r>
              <a:rPr lang="en-US" sz="1200" kern="1200" baseline="0" dirty="0" smtClean="0">
                <a:solidFill>
                  <a:schemeClr val="tx1"/>
                </a:solidFill>
                <a:latin typeface="+mn-lt"/>
                <a:ea typeface="+mn-ea"/>
                <a:cs typeface="+mn-cs"/>
              </a:rPr>
              <a:t>② Client requests authentication with its PIN and the</a:t>
            </a:r>
          </a:p>
          <a:p>
            <a:r>
              <a:rPr lang="en-US" sz="1200" kern="1200" baseline="0" dirty="0" smtClean="0">
                <a:solidFill>
                  <a:schemeClr val="tx1"/>
                </a:solidFill>
                <a:latin typeface="+mn-lt"/>
                <a:ea typeface="+mn-ea"/>
                <a:cs typeface="+mn-cs"/>
              </a:rPr>
              <a:t>generated password.</a:t>
            </a:r>
          </a:p>
          <a:p>
            <a:r>
              <a:rPr lang="en-US" sz="1200" kern="1200" baseline="0" dirty="0" smtClean="0">
                <a:solidFill>
                  <a:schemeClr val="tx1"/>
                </a:solidFill>
                <a:latin typeface="+mn-lt"/>
                <a:ea typeface="+mn-ea"/>
                <a:cs typeface="+mn-cs"/>
              </a:rPr>
              <a:t>③ Server searches for the secret key that corresponds</a:t>
            </a:r>
          </a:p>
          <a:p>
            <a:r>
              <a:rPr lang="en-US" sz="1200" kern="1200" baseline="0" dirty="0" smtClean="0">
                <a:solidFill>
                  <a:schemeClr val="tx1"/>
                </a:solidFill>
                <a:latin typeface="+mn-lt"/>
                <a:ea typeface="+mn-ea"/>
                <a:cs typeface="+mn-cs"/>
              </a:rPr>
              <a:t>to the PIN of client in its database.</a:t>
            </a:r>
          </a:p>
          <a:p>
            <a:r>
              <a:rPr lang="en-US" sz="1200" kern="1200" baseline="0" dirty="0" smtClean="0">
                <a:solidFill>
                  <a:schemeClr val="tx1"/>
                </a:solidFill>
                <a:latin typeface="+mn-lt"/>
                <a:ea typeface="+mn-ea"/>
                <a:cs typeface="+mn-cs"/>
              </a:rPr>
              <a:t>④ Server generates password P1 by using the time</a:t>
            </a:r>
          </a:p>
          <a:p>
            <a:r>
              <a:rPr lang="en-US" sz="1200" kern="1200" baseline="0" dirty="0" smtClean="0">
                <a:solidFill>
                  <a:schemeClr val="tx1"/>
                </a:solidFill>
                <a:latin typeface="+mn-lt"/>
                <a:ea typeface="+mn-ea"/>
                <a:cs typeface="+mn-cs"/>
              </a:rPr>
              <a:t>synchronized with client and the secret key.</a:t>
            </a:r>
          </a:p>
          <a:p>
            <a:r>
              <a:rPr lang="en-US" sz="1200" kern="1200" baseline="0" dirty="0" smtClean="0">
                <a:solidFill>
                  <a:schemeClr val="tx1"/>
                </a:solidFill>
                <a:latin typeface="+mn-lt"/>
                <a:ea typeface="+mn-ea"/>
                <a:cs typeface="+mn-cs"/>
              </a:rPr>
              <a:t>⑤ Server compares the password it generated and</a:t>
            </a:r>
          </a:p>
          <a:p>
            <a:r>
              <a:rPr lang="en-US" sz="1200" kern="1200" baseline="0" dirty="0" smtClean="0">
                <a:solidFill>
                  <a:schemeClr val="tx1"/>
                </a:solidFill>
                <a:latin typeface="+mn-lt"/>
                <a:ea typeface="+mn-ea"/>
                <a:cs typeface="+mn-cs"/>
              </a:rPr>
              <a:t>the password received from user.</a:t>
            </a:r>
          </a:p>
          <a:p>
            <a:r>
              <a:rPr lang="en-US" sz="1200" kern="1200" baseline="0" dirty="0" smtClean="0">
                <a:solidFill>
                  <a:schemeClr val="tx1"/>
                </a:solidFill>
                <a:latin typeface="+mn-lt"/>
                <a:ea typeface="+mn-ea"/>
                <a:cs typeface="+mn-cs"/>
              </a:rPr>
              <a:t>⑥ Server transfers the authentication result to user.</a:t>
            </a:r>
            <a:endParaRPr lang="en-US" dirty="0"/>
          </a:p>
        </p:txBody>
      </p:sp>
      <p:sp>
        <p:nvSpPr>
          <p:cNvPr id="4" name="Slide Number Placeholder 3"/>
          <p:cNvSpPr>
            <a:spLocks noGrp="1"/>
          </p:cNvSpPr>
          <p:nvPr>
            <p:ph type="sldNum" sz="quarter" idx="10"/>
          </p:nvPr>
        </p:nvSpPr>
        <p:spPr/>
        <p:txBody>
          <a:bodyPr/>
          <a:lstStyle/>
          <a:p>
            <a:fld id="{4E6159A5-CBCD-48D4-8887-F8F644C293C2}" type="slidenum">
              <a:rPr lang="en-US" smtClean="0"/>
              <a:pPr/>
              <a:t>11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3048"/>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Subtitle 8"/>
          <p:cNvSpPr>
            <a:spLocks noGrp="1"/>
          </p:cNvSpPr>
          <p:nvPr>
            <p:ph type="subTitle" idx="1"/>
          </p:nvPr>
        </p:nvSpPr>
        <p:spPr>
          <a:xfrm>
            <a:off x="1371600" y="2819400"/>
            <a:ext cx="64008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87B79E27-0D2E-4298-921A-5F09DD791F2C}" type="datetime1">
              <a:rPr lang="en-US" smtClean="0"/>
              <a:pPr/>
              <a:t>4/29/2012</a:t>
            </a:fld>
            <a:endParaRPr lang="en-US"/>
          </a:p>
        </p:txBody>
      </p:sp>
      <p:sp>
        <p:nvSpPr>
          <p:cNvPr id="17" name="Footer Placeholder 16"/>
          <p:cNvSpPr>
            <a:spLocks noGrp="1"/>
          </p:cNvSpPr>
          <p:nvPr>
            <p:ph type="ftr" sz="quarter" idx="11"/>
          </p:nvPr>
        </p:nvSpPr>
        <p:spPr/>
        <p:txBody>
          <a:bodyPr/>
          <a:lstStyle/>
          <a:p>
            <a:r>
              <a:rPr lang="en-US" smtClean="0"/>
              <a:t>Abdullah Sheneamer</a:t>
            </a:r>
            <a:endParaRPr lang="en-US"/>
          </a:p>
        </p:txBody>
      </p:sp>
      <p:sp>
        <p:nvSpPr>
          <p:cNvPr id="7" name="Straight Connector 6"/>
          <p:cNvSpPr>
            <a:spLocks noChangeShapeType="1"/>
          </p:cNvSpPr>
          <p:nvPr/>
        </p:nvSpPr>
        <p:spPr bwMode="auto">
          <a:xfrm>
            <a:off x="155448" y="2420112"/>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Oval 12"/>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Oval 13"/>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Slide Number Placeholder 28"/>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9B3D81-A94E-4C26-A928-5AECC33B2B2F}" type="slidenum">
              <a:rPr lang="en-US" smtClean="0"/>
              <a:pPr/>
              <a:t>‹#›</a:t>
            </a:fld>
            <a:endParaRPr lang="en-US"/>
          </a:p>
        </p:txBody>
      </p:sp>
      <p:sp>
        <p:nvSpPr>
          <p:cNvPr id="8" name="Title 7"/>
          <p:cNvSpPr>
            <a:spLocks noGrp="1"/>
          </p:cNvSpPr>
          <p:nvPr>
            <p:ph type="ctrTitle"/>
          </p:nvPr>
        </p:nvSpPr>
        <p:spPr>
          <a:xfrm>
            <a:off x="685800" y="381000"/>
            <a:ext cx="77724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CB01DB2-3386-42FD-881D-BB6C3ACAE3E7}" type="datetime1">
              <a:rPr lang="en-US" smtClean="0"/>
              <a:pPr/>
              <a:t>4/29/2012</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
        <p:nvSpPr>
          <p:cNvPr id="6" name="Slide Number Placeholder 5"/>
          <p:cNvSpPr>
            <a:spLocks noGrp="1"/>
          </p:cNvSpPr>
          <p:nvPr>
            <p:ph type="sldNum" sz="quarter" idx="12"/>
          </p:nvPr>
        </p:nvSpPr>
        <p:spPr/>
        <p:txBody>
          <a:bodyPr/>
          <a:lstStyle/>
          <a:p>
            <a:fld id="{F49B3D81-A94E-4C26-A928-5AECC33B2B2F}"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7010400" y="0"/>
            <a:ext cx="21336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3" name="Straight Connector 12"/>
          <p:cNvSpPr>
            <a:spLocks noChangeShapeType="1"/>
          </p:cNvSpPr>
          <p:nvPr/>
        </p:nvSpPr>
        <p:spPr bwMode="auto">
          <a:xfrm rot="5400000">
            <a:off x="4021836"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4" name="Oval 13"/>
          <p:cNvSpPr/>
          <p:nvPr/>
        </p:nvSpPr>
        <p:spPr>
          <a:xfrm>
            <a:off x="6839712" y="2925763"/>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6934200" y="3020251"/>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6915912" y="3009901"/>
            <a:ext cx="457200" cy="441325"/>
          </a:xfrm>
        </p:spPr>
        <p:txBody>
          <a:bodyPr/>
          <a:lstStyle/>
          <a:p>
            <a:fld id="{F49B3D81-A94E-4C26-A928-5AECC33B2B2F}" type="slidenum">
              <a:rPr lang="en-US" smtClean="0"/>
              <a:pPr/>
              <a:t>‹#›</a:t>
            </a:fld>
            <a:endParaRPr lang="en-US"/>
          </a:p>
        </p:txBody>
      </p:sp>
      <p:sp>
        <p:nvSpPr>
          <p:cNvPr id="3" name="Vertical Text Placeholder 2"/>
          <p:cNvSpPr>
            <a:spLocks noGrp="1"/>
          </p:cNvSpPr>
          <p:nvPr>
            <p:ph type="body" orient="vert" idx="1"/>
          </p:nvPr>
        </p:nvSpPr>
        <p:spPr>
          <a:xfrm>
            <a:off x="304800" y="304800"/>
            <a:ext cx="65532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9E8436D9-74F2-4337-83D6-308E97F961C1}" type="datetime1">
              <a:rPr lang="en-US" smtClean="0"/>
              <a:pPr/>
              <a:t>4/29/2012</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
        <p:nvSpPr>
          <p:cNvPr id="2" name="Vertical Title 1"/>
          <p:cNvSpPr>
            <a:spLocks noGrp="1"/>
          </p:cNvSpPr>
          <p:nvPr>
            <p:ph type="title" orient="vert"/>
          </p:nvPr>
        </p:nvSpPr>
        <p:spPr>
          <a:xfrm>
            <a:off x="7391400" y="304801"/>
            <a:ext cx="1447800" cy="5851525"/>
          </a:xfrm>
        </p:spPr>
        <p:txBody>
          <a:bodyPr vert="eaVert"/>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714ED808-54BB-4C88-A178-42D7DD9D1DA5}" type="datetime1">
              <a:rPr lang="en-US" smtClean="0"/>
              <a:pPr/>
              <a:t>4/29/2012</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
        <p:nvSpPr>
          <p:cNvPr id="6" name="Slide Number Placeholder 5"/>
          <p:cNvSpPr>
            <a:spLocks noGrp="1"/>
          </p:cNvSpPr>
          <p:nvPr>
            <p:ph type="sldNum" sz="quarter" idx="12"/>
          </p:nvPr>
        </p:nvSpPr>
        <p:spPr>
          <a:xfrm>
            <a:off x="4361688" y="1026372"/>
            <a:ext cx="457200" cy="441325"/>
          </a:xfrm>
        </p:spPr>
        <p:txBody>
          <a:bodyPr/>
          <a:lstStyle/>
          <a:p>
            <a:fld id="{F49B3D81-A94E-4C26-A928-5AECC33B2B2F}" type="slidenum">
              <a:rPr lang="en-US" smtClean="0"/>
              <a:pPr/>
              <a:t>‹#›</a:t>
            </a:fld>
            <a:endParaRPr lang="en-US"/>
          </a:p>
        </p:txBody>
      </p:sp>
      <p:sp>
        <p:nvSpPr>
          <p:cNvPr id="8" name="Content Placeholder 7"/>
          <p:cNvSpPr>
            <a:spLocks noGrp="1"/>
          </p:cNvSpPr>
          <p:nvPr>
            <p:ph sz="quarter" idx="1"/>
          </p:nvPr>
        </p:nvSpPr>
        <p:spPr>
          <a:xfrm>
            <a:off x="301752" y="1527048"/>
            <a:ext cx="850392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1905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152400" y="2286000"/>
            <a:ext cx="8833104"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2" name="Rectangle 11"/>
          <p:cNvSpPr>
            <a:spLocks noChangeArrowheads="1"/>
          </p:cNvSpPr>
          <p:nvPr/>
        </p:nvSpPr>
        <p:spPr bwMode="auto">
          <a:xfrm>
            <a:off x="155448" y="142352"/>
            <a:ext cx="8833104"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1368426" y="2743200"/>
            <a:ext cx="6480174"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Rectangle 13"/>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5" name="Footer Placeholder 4"/>
          <p:cNvSpPr>
            <a:spLocks noGrp="1"/>
          </p:cNvSpPr>
          <p:nvPr>
            <p:ph type="ftr" sz="quarter" idx="11"/>
          </p:nvPr>
        </p:nvSpPr>
        <p:spPr/>
        <p:txBody>
          <a:bodyPr/>
          <a:lstStyle/>
          <a:p>
            <a:r>
              <a:rPr lang="en-US" smtClean="0"/>
              <a:t>Abdullah Sheneamer</a:t>
            </a:r>
            <a:endParaRPr lang="en-US"/>
          </a:p>
        </p:txBody>
      </p:sp>
      <p:sp>
        <p:nvSpPr>
          <p:cNvPr id="4" name="Date Placeholder 3"/>
          <p:cNvSpPr>
            <a:spLocks noGrp="1"/>
          </p:cNvSpPr>
          <p:nvPr>
            <p:ph type="dt" sz="half" idx="10"/>
          </p:nvPr>
        </p:nvSpPr>
        <p:spPr/>
        <p:txBody>
          <a:bodyPr/>
          <a:lstStyle/>
          <a:p>
            <a:fld id="{D76464DA-1AD0-46A7-9065-FCB0DDCC920A}" type="datetime1">
              <a:rPr lang="en-US" smtClean="0"/>
              <a:pPr/>
              <a:t>4/29/2012</a:t>
            </a:fld>
            <a:endParaRPr lang="en-US"/>
          </a:p>
        </p:txBody>
      </p:sp>
      <p:sp>
        <p:nvSpPr>
          <p:cNvPr id="8" name="Straight Connector 7"/>
          <p:cNvSpPr>
            <a:spLocks noChangeShapeType="1"/>
          </p:cNvSpPr>
          <p:nvPr/>
        </p:nvSpPr>
        <p:spPr bwMode="auto">
          <a:xfrm>
            <a:off x="152400" y="2438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Oval 9"/>
          <p:cNvSpPr/>
          <p:nvPr/>
        </p:nvSpPr>
        <p:spPr>
          <a:xfrm>
            <a:off x="4267200" y="2115312"/>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4361688" y="2209800"/>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4343400" y="2199450"/>
            <a:ext cx="457200" cy="441325"/>
          </a:xfrm>
        </p:spPr>
        <p:txBody>
          <a:bodyPr/>
          <a:lstStyle>
            <a:lvl1pPr>
              <a:defRPr>
                <a:solidFill>
                  <a:schemeClr val="accent3">
                    <a:shade val="75000"/>
                  </a:schemeClr>
                </a:solidFill>
              </a:defRPr>
            </a:lvl1pPr>
          </a:lstStyle>
          <a:p>
            <a:fld id="{F49B3D81-A94E-4C26-A928-5AECC33B2B2F}" type="slidenum">
              <a:rPr lang="en-US" smtClean="0"/>
              <a:pPr/>
              <a:t>‹#›</a:t>
            </a:fld>
            <a:endParaRPr lang="en-US"/>
          </a:p>
        </p:txBody>
      </p:sp>
      <p:sp>
        <p:nvSpPr>
          <p:cNvPr id="2" name="Title 1"/>
          <p:cNvSpPr>
            <a:spLocks noGrp="1"/>
          </p:cNvSpPr>
          <p:nvPr>
            <p:ph type="title"/>
          </p:nvPr>
        </p:nvSpPr>
        <p:spPr>
          <a:xfrm>
            <a:off x="722313" y="533400"/>
            <a:ext cx="77724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301752" y="228600"/>
            <a:ext cx="85344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5791200" y="6409944"/>
            <a:ext cx="3044952" cy="365760"/>
          </a:xfrm>
        </p:spPr>
        <p:txBody>
          <a:bodyPr/>
          <a:lstStyle/>
          <a:p>
            <a:fld id="{72C4E1B9-5782-4AF8-B95D-AE29C17FFE09}" type="datetime1">
              <a:rPr lang="en-US" smtClean="0"/>
              <a:pPr/>
              <a:t>4/29/2012</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
        <p:nvSpPr>
          <p:cNvPr id="7" name="Slide Number Placeholder 6"/>
          <p:cNvSpPr>
            <a:spLocks noGrp="1"/>
          </p:cNvSpPr>
          <p:nvPr>
            <p:ph type="sldNum" sz="quarter" idx="12"/>
          </p:nvPr>
        </p:nvSpPr>
        <p:spPr/>
        <p:txBody>
          <a:bodyPr/>
          <a:lstStyle/>
          <a:p>
            <a:fld id="{F49B3D81-A94E-4C26-A928-5AECC33B2B2F}" type="slidenum">
              <a:rPr lang="en-US" smtClean="0"/>
              <a:pPr/>
              <a:t>‹#›</a:t>
            </a:fld>
            <a:endParaRPr lang="en-US"/>
          </a:p>
        </p:txBody>
      </p:sp>
      <p:sp>
        <p:nvSpPr>
          <p:cNvPr id="8" name="Straight Connector 7"/>
          <p:cNvSpPr>
            <a:spLocks noChangeShapeType="1"/>
          </p:cNvSpPr>
          <p:nvPr/>
        </p:nvSpPr>
        <p:spPr bwMode="auto">
          <a:xfrm flipV="1">
            <a:off x="4563080" y="1575652"/>
            <a:ext cx="8921"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0" name="Content Placeholder 9"/>
          <p:cNvSpPr>
            <a:spLocks noGrp="1"/>
          </p:cNvSpPr>
          <p:nvPr>
            <p:ph sz="half" idx="1"/>
          </p:nvPr>
        </p:nvSpPr>
        <p:spPr>
          <a:xfrm>
            <a:off x="301752"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4800600" y="1371600"/>
            <a:ext cx="40386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4572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Rectangle 19"/>
          <p:cNvSpPr>
            <a:spLocks noChangeArrowheads="1"/>
          </p:cNvSpPr>
          <p:nvPr/>
        </p:nvSpPr>
        <p:spPr bwMode="white">
          <a:xfrm>
            <a:off x="0" y="0"/>
            <a:ext cx="9144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1" name="Rectangle 20"/>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22" name="Rectangle 21"/>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1" name="Rectangle 10"/>
          <p:cNvSpPr/>
          <p:nvPr/>
        </p:nvSpPr>
        <p:spPr>
          <a:xfrm>
            <a:off x="152400" y="1371600"/>
            <a:ext cx="8833104"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a:spLocks noChangeArrowheads="1"/>
          </p:cNvSpPr>
          <p:nvPr/>
        </p:nvSpPr>
        <p:spPr bwMode="auto">
          <a:xfrm>
            <a:off x="145923" y="6391656"/>
            <a:ext cx="8833104"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3" name="Text Placeholder 2"/>
          <p:cNvSpPr>
            <a:spLocks noGrp="1"/>
          </p:cNvSpPr>
          <p:nvPr>
            <p:ph type="body" idx="1"/>
          </p:nvPr>
        </p:nvSpPr>
        <p:spPr>
          <a:xfrm>
            <a:off x="301752" y="1524000"/>
            <a:ext cx="4040188"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91330" y="1524000"/>
            <a:ext cx="4041775"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C3F4F010-7EF7-4379-9183-268D93791F8A}" type="datetime1">
              <a:rPr lang="en-US" smtClean="0"/>
              <a:pPr/>
              <a:t>4/29/2012</a:t>
            </a:fld>
            <a:endParaRPr lang="en-US"/>
          </a:p>
        </p:txBody>
      </p:sp>
      <p:sp>
        <p:nvSpPr>
          <p:cNvPr id="8" name="Footer Placeholder 7"/>
          <p:cNvSpPr>
            <a:spLocks noGrp="1"/>
          </p:cNvSpPr>
          <p:nvPr>
            <p:ph type="ftr" sz="quarter" idx="11"/>
          </p:nvPr>
        </p:nvSpPr>
        <p:spPr>
          <a:xfrm>
            <a:off x="304800" y="6409944"/>
            <a:ext cx="3581400" cy="365760"/>
          </a:xfrm>
        </p:spPr>
        <p:txBody>
          <a:bodyPr/>
          <a:lstStyle/>
          <a:p>
            <a:r>
              <a:rPr lang="en-US" smtClean="0"/>
              <a:t>Abdullah Sheneamer</a:t>
            </a:r>
            <a:endParaRPr lang="en-US"/>
          </a:p>
        </p:txBody>
      </p:sp>
      <p:sp>
        <p:nvSpPr>
          <p:cNvPr id="15" name="Straight Connector 14"/>
          <p:cNvSpPr>
            <a:spLocks noChangeShapeType="1"/>
          </p:cNvSpPr>
          <p:nvPr/>
        </p:nvSpPr>
        <p:spPr bwMode="auto">
          <a:xfrm>
            <a:off x="152400" y="128016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4" name="Content Placeholder 23"/>
          <p:cNvSpPr>
            <a:spLocks noGrp="1"/>
          </p:cNvSpPr>
          <p:nvPr>
            <p:ph sz="quarter" idx="2"/>
          </p:nvPr>
        </p:nvSpPr>
        <p:spPr>
          <a:xfrm>
            <a:off x="301752" y="2471383"/>
            <a:ext cx="4041648"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4800600" y="2471383"/>
            <a:ext cx="40386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Oval 26"/>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lide Number Placeholder 8"/>
          <p:cNvSpPr>
            <a:spLocks noGrp="1"/>
          </p:cNvSpPr>
          <p:nvPr>
            <p:ph type="sldNum" sz="quarter" idx="12"/>
          </p:nvPr>
        </p:nvSpPr>
        <p:spPr>
          <a:xfrm>
            <a:off x="4343400" y="1042416"/>
            <a:ext cx="457200" cy="441325"/>
          </a:xfrm>
        </p:spPr>
        <p:txBody>
          <a:bodyPr/>
          <a:lstStyle>
            <a:lvl1pPr algn="ctr">
              <a:defRPr/>
            </a:lvl1pPr>
          </a:lstStyle>
          <a:p>
            <a:fld id="{F49B3D81-A94E-4C26-A928-5AECC33B2B2F}" type="slidenum">
              <a:rPr lang="en-US" smtClean="0"/>
              <a:pPr/>
              <a:t>‹#›</a:t>
            </a:fld>
            <a:endParaRPr lang="en-US"/>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EF84C99-2343-43DA-BE94-ECFDBFC06FED}" type="datetime1">
              <a:rPr lang="en-US" smtClean="0"/>
              <a:pPr/>
              <a:t>4/29/2012</a:t>
            </a:fld>
            <a:endParaRPr lang="en-US"/>
          </a:p>
        </p:txBody>
      </p:sp>
      <p:sp>
        <p:nvSpPr>
          <p:cNvPr id="4" name="Footer Placeholder 3"/>
          <p:cNvSpPr>
            <a:spLocks noGrp="1"/>
          </p:cNvSpPr>
          <p:nvPr>
            <p:ph type="ftr" sz="quarter" idx="11"/>
          </p:nvPr>
        </p:nvSpPr>
        <p:spPr/>
        <p:txBody>
          <a:bodyPr/>
          <a:lstStyle/>
          <a:p>
            <a:r>
              <a:rPr lang="en-US" smtClean="0"/>
              <a:t>Abdullah Sheneamer</a:t>
            </a:r>
            <a:endParaRPr lang="en-US"/>
          </a:p>
        </p:txBody>
      </p:sp>
      <p:sp>
        <p:nvSpPr>
          <p:cNvPr id="5" name="Slide Number Placeholder 4"/>
          <p:cNvSpPr>
            <a:spLocks noGrp="1"/>
          </p:cNvSpPr>
          <p:nvPr>
            <p:ph type="sldNum" sz="quarter" idx="12"/>
          </p:nvPr>
        </p:nvSpPr>
        <p:spPr>
          <a:xfrm>
            <a:off x="4343400" y="1036020"/>
            <a:ext cx="457200" cy="441325"/>
          </a:xfrm>
        </p:spPr>
        <p:txBody>
          <a:bodyPr/>
          <a:lstStyle/>
          <a:p>
            <a:fld id="{F49B3D81-A94E-4C26-A928-5AECC33B2B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a:spLocks noChangeArrowheads="1"/>
          </p:cNvSpPr>
          <p:nvPr/>
        </p:nvSpPr>
        <p:spPr bwMode="white">
          <a:xfrm>
            <a:off x="0" y="0"/>
            <a:ext cx="9144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0" name="Rectangle 9"/>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Rectangle 4"/>
          <p:cNvSpPr>
            <a:spLocks noChangeArrowheads="1"/>
          </p:cNvSpPr>
          <p:nvPr/>
        </p:nvSpPr>
        <p:spPr bwMode="auto">
          <a:xfrm>
            <a:off x="146304" y="6391656"/>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6" name="Rectangle 5"/>
          <p:cNvSpPr>
            <a:spLocks noChangeArrowheads="1"/>
          </p:cNvSpPr>
          <p:nvPr/>
        </p:nvSpPr>
        <p:spPr bwMode="auto">
          <a:xfrm>
            <a:off x="152400" y="158496"/>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 name="Date Placeholder 1"/>
          <p:cNvSpPr>
            <a:spLocks noGrp="1"/>
          </p:cNvSpPr>
          <p:nvPr>
            <p:ph type="dt" sz="half" idx="10"/>
          </p:nvPr>
        </p:nvSpPr>
        <p:spPr/>
        <p:txBody>
          <a:bodyPr/>
          <a:lstStyle/>
          <a:p>
            <a:fld id="{7F43D32F-4F00-4E9F-A3B7-7379600F9FC5}" type="datetime1">
              <a:rPr lang="en-US" smtClean="0"/>
              <a:pPr/>
              <a:t>4/29/2012</a:t>
            </a:fld>
            <a:endParaRPr lang="en-US"/>
          </a:p>
        </p:txBody>
      </p:sp>
      <p:sp>
        <p:nvSpPr>
          <p:cNvPr id="3" name="Footer Placeholder 2"/>
          <p:cNvSpPr>
            <a:spLocks noGrp="1"/>
          </p:cNvSpPr>
          <p:nvPr>
            <p:ph type="ftr" sz="quarter" idx="11"/>
          </p:nvPr>
        </p:nvSpPr>
        <p:spPr/>
        <p:txBody>
          <a:bodyPr/>
          <a:lstStyle/>
          <a:p>
            <a:r>
              <a:rPr lang="en-US" smtClean="0"/>
              <a:t>Abdullah Sheneamer</a:t>
            </a:r>
            <a:endParaRPr lang="en-US"/>
          </a:p>
        </p:txBody>
      </p:sp>
      <p:sp>
        <p:nvSpPr>
          <p:cNvPr id="4" name="Slide Number Placeholder 3"/>
          <p:cNvSpPr>
            <a:spLocks noGrp="1"/>
          </p:cNvSpPr>
          <p:nvPr>
            <p:ph type="sldNum" sz="quarter" idx="12"/>
          </p:nvPr>
        </p:nvSpPr>
        <p:spPr>
          <a:xfrm>
            <a:off x="4267200" y="6324600"/>
            <a:ext cx="609600" cy="441324"/>
          </a:xfrm>
        </p:spPr>
        <p:txBody>
          <a:bodyPr/>
          <a:lstStyle>
            <a:lvl1pPr>
              <a:defRPr>
                <a:solidFill>
                  <a:srgbClr val="FFFFFF"/>
                </a:solidFill>
              </a:defRPr>
            </a:lvl1pPr>
          </a:lstStyle>
          <a:p>
            <a:fld id="{F49B3D81-A94E-4C26-A928-5AECC33B2B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152400" y="152400"/>
            <a:ext cx="8833104"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5" name="Rectangle 14"/>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3" name="Rectangle 12"/>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381000" y="914400"/>
            <a:ext cx="23622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381000" y="1981200"/>
            <a:ext cx="23622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152400" y="152400"/>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9" name="Straight Connector 8"/>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20" name="Content Placeholder 19"/>
          <p:cNvSpPr>
            <a:spLocks noGrp="1"/>
          </p:cNvSpPr>
          <p:nvPr>
            <p:ph sz="quarter" idx="1"/>
          </p:nvPr>
        </p:nvSpPr>
        <p:spPr>
          <a:xfrm>
            <a:off x="3124200" y="685800"/>
            <a:ext cx="56388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Oval 10"/>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lvl1pPr>
              <a:defRPr>
                <a:solidFill>
                  <a:schemeClr val="accent3">
                    <a:shade val="75000"/>
                  </a:schemeClr>
                </a:solidFill>
              </a:defRPr>
            </a:lvl1pPr>
          </a:lstStyle>
          <a:p>
            <a:fld id="{F49B3D81-A94E-4C26-A928-5AECC33B2B2F}" type="slidenum">
              <a:rPr lang="en-US" smtClean="0"/>
              <a:pPr/>
              <a:t>‹#›</a:t>
            </a:fld>
            <a:endParaRPr lang="en-US"/>
          </a:p>
        </p:txBody>
      </p:sp>
      <p:sp>
        <p:nvSpPr>
          <p:cNvPr id="21" name="Rectangle 20"/>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p:txBody>
          <a:bodyPr/>
          <a:lstStyle/>
          <a:p>
            <a:fld id="{124D376C-FB76-489B-B0F6-CD41F451EF3A}" type="datetime1">
              <a:rPr lang="en-US" smtClean="0"/>
              <a:pPr/>
              <a:t>4/29/2012</a:t>
            </a:fld>
            <a:endParaRPr lang="en-US"/>
          </a:p>
        </p:txBody>
      </p:sp>
      <p:sp>
        <p:nvSpPr>
          <p:cNvPr id="6" name="Footer Placeholder 5"/>
          <p:cNvSpPr>
            <a:spLocks noGrp="1"/>
          </p:cNvSpPr>
          <p:nvPr>
            <p:ph type="ftr" sz="quarter" idx="11"/>
          </p:nvPr>
        </p:nvSpPr>
        <p:spPr>
          <a:xfrm>
            <a:off x="301752" y="6410848"/>
            <a:ext cx="3383280" cy="365760"/>
          </a:xfrm>
        </p:spPr>
        <p:txBody>
          <a:bodyPr/>
          <a:lstStyle/>
          <a:p>
            <a:r>
              <a:rPr lang="en-US" smtClean="0"/>
              <a:t>Abdullah Sheneamer</a:t>
            </a:r>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152400" y="533400"/>
            <a:ext cx="8833104"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7" name="Rectangle 16"/>
          <p:cNvSpPr>
            <a:spLocks noChangeArrowheads="1"/>
          </p:cNvSpPr>
          <p:nvPr/>
        </p:nvSpPr>
        <p:spPr bwMode="white">
          <a:xfrm>
            <a:off x="0" y="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20" name="Rectangle 19"/>
          <p:cNvSpPr>
            <a:spLocks noChangeArrowheads="1"/>
          </p:cNvSpPr>
          <p:nvPr/>
        </p:nvSpPr>
        <p:spPr bwMode="auto">
          <a:xfrm>
            <a:off x="152400" y="152400"/>
            <a:ext cx="8833104"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8" name="Rectangle 7"/>
          <p:cNvSpPr/>
          <p:nvPr/>
        </p:nvSpPr>
        <p:spPr>
          <a:xfrm>
            <a:off x="152400" y="609600"/>
            <a:ext cx="27432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Rectangle 14"/>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2" name="Oval 11"/>
          <p:cNvSpPr/>
          <p:nvPr/>
        </p:nvSpPr>
        <p:spPr>
          <a:xfrm>
            <a:off x="1295400" y="228600"/>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Oval 12"/>
          <p:cNvSpPr/>
          <p:nvPr/>
        </p:nvSpPr>
        <p:spPr>
          <a:xfrm>
            <a:off x="1389888" y="323088"/>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Slide Number Placeholder 6"/>
          <p:cNvSpPr>
            <a:spLocks noGrp="1"/>
          </p:cNvSpPr>
          <p:nvPr>
            <p:ph type="sldNum" sz="quarter" idx="12"/>
          </p:nvPr>
        </p:nvSpPr>
        <p:spPr>
          <a:xfrm>
            <a:off x="1371600" y="312738"/>
            <a:ext cx="457200" cy="441325"/>
          </a:xfrm>
        </p:spPr>
        <p:txBody>
          <a:bodyPr/>
          <a:lstStyle/>
          <a:p>
            <a:fld id="{F49B3D81-A94E-4C26-A928-5AECC33B2B2F}" type="slidenum">
              <a:rPr lang="en-US" smtClean="0"/>
              <a:pPr/>
              <a:t>‹#›</a:t>
            </a:fld>
            <a:endParaRPr lang="en-US"/>
          </a:p>
        </p:txBody>
      </p:sp>
      <p:sp>
        <p:nvSpPr>
          <p:cNvPr id="2" name="Title 1"/>
          <p:cNvSpPr>
            <a:spLocks noGrp="1"/>
          </p:cNvSpPr>
          <p:nvPr>
            <p:ph type="title"/>
          </p:nvPr>
        </p:nvSpPr>
        <p:spPr>
          <a:xfrm>
            <a:off x="3000375" y="5029200"/>
            <a:ext cx="58674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3000375" y="609600"/>
            <a:ext cx="58674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381000" y="990600"/>
            <a:ext cx="24384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5" name="Date Placeholder 4"/>
          <p:cNvSpPr>
            <a:spLocks noGrp="1"/>
          </p:cNvSpPr>
          <p:nvPr>
            <p:ph type="dt" sz="half" idx="10"/>
          </p:nvPr>
        </p:nvSpPr>
        <p:spPr>
          <a:xfrm>
            <a:off x="5788152" y="6404984"/>
            <a:ext cx="3044952" cy="365760"/>
          </a:xfrm>
        </p:spPr>
        <p:txBody>
          <a:bodyPr/>
          <a:lstStyle/>
          <a:p>
            <a:fld id="{AFEC1779-79B4-491E-AF2F-90C4076ED643}" type="datetime1">
              <a:rPr lang="en-US" smtClean="0"/>
              <a:pPr/>
              <a:t>4/29/2012</a:t>
            </a:fld>
            <a:endParaRPr lang="en-US"/>
          </a:p>
        </p:txBody>
      </p:sp>
      <p:sp>
        <p:nvSpPr>
          <p:cNvPr id="6" name="Footer Placeholder 5"/>
          <p:cNvSpPr>
            <a:spLocks noGrp="1"/>
          </p:cNvSpPr>
          <p:nvPr>
            <p:ph type="ftr" sz="quarter" idx="11"/>
          </p:nvPr>
        </p:nvSpPr>
        <p:spPr>
          <a:xfrm>
            <a:off x="301752" y="6410848"/>
            <a:ext cx="3584448" cy="365760"/>
          </a:xfrm>
        </p:spPr>
        <p:txBody>
          <a:bodyPr/>
          <a:lstStyle/>
          <a:p>
            <a:r>
              <a:rPr lang="en-US" smtClean="0"/>
              <a:t>Abdullah Sheneamer</a:t>
            </a:r>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9144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6" name="Rectangle 15"/>
          <p:cNvSpPr>
            <a:spLocks noChangeArrowheads="1"/>
          </p:cNvSpPr>
          <p:nvPr/>
        </p:nvSpPr>
        <p:spPr bwMode="white">
          <a:xfrm>
            <a:off x="0" y="0"/>
            <a:ext cx="9144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8" name="Rectangle 17"/>
          <p:cNvSpPr>
            <a:spLocks noChangeArrowheads="1"/>
          </p:cNvSpPr>
          <p:nvPr/>
        </p:nvSpPr>
        <p:spPr bwMode="white">
          <a:xfrm>
            <a:off x="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9" name="Rectangle 18"/>
          <p:cNvSpPr>
            <a:spLocks noChangeArrowheads="1"/>
          </p:cNvSpPr>
          <p:nvPr/>
        </p:nvSpPr>
        <p:spPr bwMode="white">
          <a:xfrm>
            <a:off x="8991600" y="0"/>
            <a:ext cx="1524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9" name="Rectangle 8"/>
          <p:cNvSpPr>
            <a:spLocks noChangeArrowheads="1"/>
          </p:cNvSpPr>
          <p:nvPr/>
        </p:nvSpPr>
        <p:spPr bwMode="auto">
          <a:xfrm>
            <a:off x="149352" y="6388385"/>
            <a:ext cx="8833104"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endParaRPr kumimoji="0" lang="en-US"/>
          </a:p>
        </p:txBody>
      </p:sp>
      <p:sp>
        <p:nvSpPr>
          <p:cNvPr id="14" name="Date Placeholder 13"/>
          <p:cNvSpPr>
            <a:spLocks noGrp="1"/>
          </p:cNvSpPr>
          <p:nvPr>
            <p:ph type="dt" sz="half" idx="2"/>
          </p:nvPr>
        </p:nvSpPr>
        <p:spPr>
          <a:xfrm>
            <a:off x="5791200" y="6404984"/>
            <a:ext cx="3044952" cy="365760"/>
          </a:xfrm>
          <a:prstGeom prst="rect">
            <a:avLst/>
          </a:prstGeom>
        </p:spPr>
        <p:txBody>
          <a:bodyPr vert="horz"/>
          <a:lstStyle>
            <a:lvl1pPr algn="r" eaLnBrk="1" latinLnBrk="0" hangingPunct="1">
              <a:defRPr kumimoji="0" sz="1400">
                <a:solidFill>
                  <a:srgbClr val="FFFFFF"/>
                </a:solidFill>
              </a:defRPr>
            </a:lvl1pPr>
          </a:lstStyle>
          <a:p>
            <a:fld id="{0B2FDF6C-9E7D-4085-9454-38BBA4898928}" type="datetime1">
              <a:rPr lang="en-US" smtClean="0"/>
              <a:pPr/>
              <a:t>4/29/2012</a:t>
            </a:fld>
            <a:endParaRPr lang="en-US"/>
          </a:p>
        </p:txBody>
      </p:sp>
      <p:sp>
        <p:nvSpPr>
          <p:cNvPr id="3" name="Footer Placeholder 2"/>
          <p:cNvSpPr>
            <a:spLocks noGrp="1"/>
          </p:cNvSpPr>
          <p:nvPr>
            <p:ph type="ftr" sz="quarter" idx="3"/>
          </p:nvPr>
        </p:nvSpPr>
        <p:spPr>
          <a:xfrm>
            <a:off x="304800" y="6410848"/>
            <a:ext cx="3581400" cy="365760"/>
          </a:xfrm>
          <a:prstGeom prst="rect">
            <a:avLst/>
          </a:prstGeom>
        </p:spPr>
        <p:txBody>
          <a:bodyPr vert="horz"/>
          <a:lstStyle>
            <a:lvl1pPr algn="l" eaLnBrk="1" latinLnBrk="0" hangingPunct="1">
              <a:defRPr kumimoji="0" sz="1200">
                <a:solidFill>
                  <a:srgbClr val="FFFFFF"/>
                </a:solidFill>
              </a:defRPr>
            </a:lvl1pPr>
          </a:lstStyle>
          <a:p>
            <a:r>
              <a:rPr lang="en-US" smtClean="0"/>
              <a:t>Abdullah Sheneamer</a:t>
            </a:r>
            <a:endParaRPr lang="en-US"/>
          </a:p>
        </p:txBody>
      </p:sp>
      <p:sp>
        <p:nvSpPr>
          <p:cNvPr id="8" name="Rectangle 7"/>
          <p:cNvSpPr>
            <a:spLocks noChangeArrowheads="1"/>
          </p:cNvSpPr>
          <p:nvPr/>
        </p:nvSpPr>
        <p:spPr bwMode="auto">
          <a:xfrm>
            <a:off x="152400" y="155448"/>
            <a:ext cx="8833104"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endParaRPr kumimoji="0" lang="en-US" dirty="0"/>
          </a:p>
        </p:txBody>
      </p:sp>
      <p:sp>
        <p:nvSpPr>
          <p:cNvPr id="10" name="Straight Connector 9"/>
          <p:cNvSpPr>
            <a:spLocks noChangeShapeType="1"/>
          </p:cNvSpPr>
          <p:nvPr/>
        </p:nvSpPr>
        <p:spPr bwMode="auto">
          <a:xfrm>
            <a:off x="152400" y="1276743"/>
            <a:ext cx="8833104"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endParaRPr kumimoji="0" lang="en-US"/>
          </a:p>
        </p:txBody>
      </p:sp>
      <p:sp>
        <p:nvSpPr>
          <p:cNvPr id="12" name="Oval 11"/>
          <p:cNvSpPr/>
          <p:nvPr/>
        </p:nvSpPr>
        <p:spPr>
          <a:xfrm>
            <a:off x="4267200" y="956036"/>
            <a:ext cx="6096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5" name="Oval 14"/>
          <p:cNvSpPr/>
          <p:nvPr/>
        </p:nvSpPr>
        <p:spPr>
          <a:xfrm>
            <a:off x="4361688" y="1050524"/>
            <a:ext cx="420624"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4343400" y="1040174"/>
            <a:ext cx="4572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fld id="{F49B3D81-A94E-4C26-A928-5AECC33B2B2F}" type="slidenum">
              <a:rPr lang="en-US" smtClean="0"/>
              <a:pPr/>
              <a:t>‹#›</a:t>
            </a:fld>
            <a:endParaRPr lang="en-US"/>
          </a:p>
        </p:txBody>
      </p:sp>
      <p:sp>
        <p:nvSpPr>
          <p:cNvPr id="22" name="Title Placeholder 21"/>
          <p:cNvSpPr>
            <a:spLocks noGrp="1"/>
          </p:cNvSpPr>
          <p:nvPr>
            <p:ph type="title"/>
          </p:nvPr>
        </p:nvSpPr>
        <p:spPr>
          <a:xfrm>
            <a:off x="301752" y="228600"/>
            <a:ext cx="85344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301752" y="1524000"/>
            <a:ext cx="85344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p:txStyles>
    <p:titleStyle>
      <a:lvl1pPr algn="ctr" rtl="0"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l" rtl="0"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l" rtl="0"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l" rtl="0"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l" rtl="0"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l" rtl="0"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l" rtl="0"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l" rtl="0"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2819400"/>
            <a:ext cx="6400800" cy="2590800"/>
          </a:xfrm>
        </p:spPr>
        <p:txBody>
          <a:bodyPr>
            <a:normAutofit fontScale="92500" lnSpcReduction="20000"/>
          </a:bodyPr>
          <a:lstStyle/>
          <a:p>
            <a:r>
              <a:rPr lang="en-US" dirty="0" smtClean="0"/>
              <a:t>By Hyun-</a:t>
            </a:r>
            <a:r>
              <a:rPr lang="en-US" dirty="0" err="1" smtClean="0"/>
              <a:t>Chul</a:t>
            </a:r>
            <a:r>
              <a:rPr lang="en-US" dirty="0" smtClean="0"/>
              <a:t> Kim, Hong-Woo Lee, Kyung-</a:t>
            </a:r>
            <a:r>
              <a:rPr lang="en-US" dirty="0" err="1" smtClean="0"/>
              <a:t>Seok</a:t>
            </a:r>
            <a:r>
              <a:rPr lang="en-US" dirty="0" smtClean="0"/>
              <a:t> Lee, Moon-</a:t>
            </a:r>
            <a:r>
              <a:rPr lang="en-US" dirty="0" err="1" smtClean="0"/>
              <a:t>Seog</a:t>
            </a:r>
            <a:r>
              <a:rPr lang="en-US" dirty="0" smtClean="0"/>
              <a:t> Jun</a:t>
            </a:r>
          </a:p>
          <a:p>
            <a:endParaRPr lang="en-US" dirty="0" smtClean="0"/>
          </a:p>
          <a:p>
            <a:endParaRPr lang="en-US" dirty="0" smtClean="0"/>
          </a:p>
          <a:p>
            <a:endParaRPr lang="en-US" dirty="0" smtClean="0"/>
          </a:p>
          <a:p>
            <a:endParaRPr lang="en-US" dirty="0" smtClean="0"/>
          </a:p>
          <a:p>
            <a:endParaRPr lang="en-US" dirty="0" smtClean="0"/>
          </a:p>
          <a:p>
            <a:r>
              <a:rPr lang="en-US" dirty="0" smtClean="0"/>
              <a:t>Abdullah </a:t>
            </a:r>
            <a:r>
              <a:rPr lang="en-US" dirty="0" err="1" smtClean="0"/>
              <a:t>Sheneamer</a:t>
            </a:r>
            <a:endParaRPr lang="en-US" dirty="0" smtClean="0"/>
          </a:p>
          <a:p>
            <a:r>
              <a:rPr lang="en-US" dirty="0" smtClean="0"/>
              <a:t>CS691</a:t>
            </a:r>
          </a:p>
          <a:p>
            <a:endParaRPr lang="en-US" dirty="0" smtClean="0"/>
          </a:p>
          <a:p>
            <a:r>
              <a:rPr lang="en-US" dirty="0" err="1" smtClean="0"/>
              <a:t>Dr.Edward</a:t>
            </a:r>
            <a:r>
              <a:rPr lang="en-US" dirty="0" smtClean="0"/>
              <a:t> Chow</a:t>
            </a:r>
            <a:endParaRPr lang="en-US" dirty="0"/>
          </a:p>
        </p:txBody>
      </p:sp>
      <p:sp>
        <p:nvSpPr>
          <p:cNvPr id="2" name="Title 1"/>
          <p:cNvSpPr>
            <a:spLocks noGrp="1"/>
          </p:cNvSpPr>
          <p:nvPr>
            <p:ph type="ctrTitle"/>
          </p:nvPr>
        </p:nvSpPr>
        <p:spPr/>
        <p:txBody>
          <a:bodyPr>
            <a:normAutofit fontScale="90000"/>
          </a:bodyPr>
          <a:lstStyle/>
          <a:p>
            <a:r>
              <a:rPr lang="en-US" b="1" dirty="0" smtClean="0"/>
              <a:t>A Design of One-Time Password Mechanism using Public Key Infrastructure</a:t>
            </a:r>
            <a:endParaRPr lang="en-US" b="1" dirty="0"/>
          </a:p>
        </p:txBody>
      </p:sp>
      <p:sp>
        <p:nvSpPr>
          <p:cNvPr id="4" name="Date Placeholder 3"/>
          <p:cNvSpPr>
            <a:spLocks noGrp="1"/>
          </p:cNvSpPr>
          <p:nvPr>
            <p:ph type="dt" sz="half" idx="10"/>
          </p:nvPr>
        </p:nvSpPr>
        <p:spPr/>
        <p:txBody>
          <a:bodyPr/>
          <a:lstStyle/>
          <a:p>
            <a:fld id="{78B49E56-B162-4043-A090-80D3EBF09510}"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Authentication Mechanism using Time</a:t>
            </a:r>
            <a:endParaRPr lang="en-US" sz="3000" b="1" dirty="0">
              <a:solidFill>
                <a:srgbClr val="C00000"/>
              </a:solidFill>
            </a:endParaRPr>
          </a:p>
        </p:txBody>
      </p:sp>
      <p:sp>
        <p:nvSpPr>
          <p:cNvPr id="3" name="Content Placeholder 2"/>
          <p:cNvSpPr>
            <a:spLocks noGrp="1"/>
          </p:cNvSpPr>
          <p:nvPr>
            <p:ph sz="quarter" idx="1"/>
          </p:nvPr>
        </p:nvSpPr>
        <p:spPr/>
        <p:txBody>
          <a:bodyPr/>
          <a:lstStyle/>
          <a:p>
            <a:endParaRPr lang="ar-SA" dirty="0" smtClean="0"/>
          </a:p>
          <a:p>
            <a:pPr>
              <a:buNone/>
            </a:pPr>
            <a:endParaRPr lang="en-US" dirty="0" smtClean="0"/>
          </a:p>
          <a:p>
            <a:r>
              <a:rPr lang="en-US" dirty="0" smtClean="0"/>
              <a:t>This mechanism  generates new random value at every fixed time interval( each 1 minute) period and processes authentication by generating one-time password</a:t>
            </a:r>
          </a:p>
          <a:p>
            <a:endParaRPr lang="en-US" dirty="0" smtClean="0"/>
          </a:p>
          <a:p>
            <a:endParaRPr lang="en-US" dirty="0"/>
          </a:p>
        </p:txBody>
      </p:sp>
      <p:sp>
        <p:nvSpPr>
          <p:cNvPr id="4" name="Date Placeholder 3"/>
          <p:cNvSpPr>
            <a:spLocks noGrp="1"/>
          </p:cNvSpPr>
          <p:nvPr>
            <p:ph type="dt" sz="half" idx="10"/>
          </p:nvPr>
        </p:nvSpPr>
        <p:spPr/>
        <p:txBody>
          <a:bodyPr/>
          <a:lstStyle/>
          <a:p>
            <a:fld id="{BF15173B-67AA-47E9-880A-4A3A3093BAE3}"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10</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30" name="Picture 6"/>
          <p:cNvPicPr>
            <a:picLocks noChangeAspect="1" noChangeArrowheads="1"/>
          </p:cNvPicPr>
          <p:nvPr/>
        </p:nvPicPr>
        <p:blipFill>
          <a:blip r:embed="rId3" cstate="print"/>
          <a:srcRect/>
          <a:stretch>
            <a:fillRect/>
          </a:stretch>
        </p:blipFill>
        <p:spPr bwMode="auto">
          <a:xfrm>
            <a:off x="0" y="0"/>
            <a:ext cx="9144000" cy="6963862"/>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E3FE9716-1301-4FF9-9F16-BBBBC0CD20B2}"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11</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Authentication Mechanism using Time</a:t>
            </a:r>
            <a:endParaRPr lang="en-US" sz="3000" b="1" dirty="0">
              <a:solidFill>
                <a:srgbClr val="C00000"/>
              </a:solidFill>
            </a:endParaRPr>
          </a:p>
        </p:txBody>
      </p:sp>
      <p:sp>
        <p:nvSpPr>
          <p:cNvPr id="3" name="Content Placeholder 2"/>
          <p:cNvSpPr>
            <a:spLocks noGrp="1"/>
          </p:cNvSpPr>
          <p:nvPr>
            <p:ph sz="quarter" idx="1"/>
          </p:nvPr>
        </p:nvSpPr>
        <p:spPr/>
        <p:txBody>
          <a:bodyPr/>
          <a:lstStyle/>
          <a:p>
            <a:endParaRPr lang="ar-SA" dirty="0" smtClean="0"/>
          </a:p>
          <a:p>
            <a:endParaRPr lang="en-US" dirty="0" smtClean="0"/>
          </a:p>
          <a:p>
            <a:r>
              <a:rPr lang="en-US" dirty="0" smtClean="0"/>
              <a:t>Its limitations: </a:t>
            </a:r>
          </a:p>
          <a:p>
            <a:endParaRPr lang="en-US" dirty="0" smtClean="0"/>
          </a:p>
          <a:p>
            <a:pPr>
              <a:buNone/>
            </a:pPr>
            <a:r>
              <a:rPr lang="en-US" dirty="0" smtClean="0"/>
              <a:t>   - It’s bound to face password re-using problem</a:t>
            </a:r>
          </a:p>
          <a:p>
            <a:pPr>
              <a:buNone/>
            </a:pPr>
            <a:endParaRPr lang="en-US" dirty="0" smtClean="0"/>
          </a:p>
          <a:p>
            <a:pPr>
              <a:buNone/>
            </a:pPr>
            <a:r>
              <a:rPr lang="en-US" dirty="0" smtClean="0"/>
              <a:t>   - The time deviation</a:t>
            </a:r>
            <a:endParaRPr lang="en-US" dirty="0"/>
          </a:p>
        </p:txBody>
      </p:sp>
      <p:sp>
        <p:nvSpPr>
          <p:cNvPr id="4" name="Date Placeholder 3"/>
          <p:cNvSpPr>
            <a:spLocks noGrp="1"/>
          </p:cNvSpPr>
          <p:nvPr>
            <p:ph type="dt" sz="half" idx="10"/>
          </p:nvPr>
        </p:nvSpPr>
        <p:spPr/>
        <p:txBody>
          <a:bodyPr/>
          <a:lstStyle/>
          <a:p>
            <a:fld id="{47878694-8EB0-414B-993C-172642FC56FB}"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12</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534400" cy="758952"/>
          </a:xfrm>
        </p:spPr>
        <p:txBody>
          <a:bodyPr>
            <a:normAutofit fontScale="90000"/>
          </a:bodyPr>
          <a:lstStyle/>
          <a:p>
            <a:r>
              <a:rPr lang="en-US" b="1" dirty="0" smtClean="0">
                <a:solidFill>
                  <a:srgbClr val="C00000"/>
                </a:solidFill>
              </a:rPr>
              <a:t>The proposed System</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normAutofit/>
          </a:bodyPr>
          <a:lstStyle/>
          <a:p>
            <a:r>
              <a:rPr lang="en-US" dirty="0" smtClean="0"/>
              <a:t>It has four stages:</a:t>
            </a:r>
          </a:p>
          <a:p>
            <a:endParaRPr lang="en-US" dirty="0" smtClean="0"/>
          </a:p>
          <a:p>
            <a:pPr>
              <a:buNone/>
            </a:pPr>
            <a:r>
              <a:rPr lang="en-US" dirty="0" smtClean="0"/>
              <a:t>  - certificate issuance and Registration</a:t>
            </a:r>
          </a:p>
          <a:p>
            <a:endParaRPr lang="en-US" dirty="0" smtClean="0"/>
          </a:p>
          <a:p>
            <a:pPr>
              <a:buNone/>
            </a:pPr>
            <a:r>
              <a:rPr lang="en-US" dirty="0" smtClean="0"/>
              <a:t>   - User registration</a:t>
            </a:r>
          </a:p>
          <a:p>
            <a:pPr>
              <a:buNone/>
            </a:pPr>
            <a:endParaRPr lang="en-US" dirty="0" smtClean="0"/>
          </a:p>
          <a:p>
            <a:pPr>
              <a:buNone/>
            </a:pPr>
            <a:r>
              <a:rPr lang="en-US" dirty="0" smtClean="0"/>
              <a:t>   - user authentication</a:t>
            </a:r>
          </a:p>
          <a:p>
            <a:pPr>
              <a:buNone/>
            </a:pPr>
            <a:endParaRPr lang="en-US" dirty="0" smtClean="0"/>
          </a:p>
          <a:p>
            <a:pPr>
              <a:buNone/>
            </a:pPr>
            <a:r>
              <a:rPr lang="ar-SA" dirty="0" smtClean="0"/>
              <a:t> </a:t>
            </a:r>
            <a:r>
              <a:rPr lang="en-US" dirty="0" smtClean="0"/>
              <a:t>  - Password authentication</a:t>
            </a:r>
            <a:endParaRPr lang="en-US" dirty="0"/>
          </a:p>
        </p:txBody>
      </p:sp>
      <p:sp>
        <p:nvSpPr>
          <p:cNvPr id="4" name="Date Placeholder 3"/>
          <p:cNvSpPr>
            <a:spLocks noGrp="1"/>
          </p:cNvSpPr>
          <p:nvPr>
            <p:ph type="dt" sz="half" idx="10"/>
          </p:nvPr>
        </p:nvSpPr>
        <p:spPr/>
        <p:txBody>
          <a:bodyPr/>
          <a:lstStyle/>
          <a:p>
            <a:fld id="{B5F50516-427F-403A-BD06-75710EEE394D}"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13</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p:cNvPicPr>
            <a:picLocks noChangeAspect="1" noChangeArrowheads="1"/>
          </p:cNvPicPr>
          <p:nvPr/>
        </p:nvPicPr>
        <p:blipFill>
          <a:blip r:embed="rId3" cstate="print"/>
          <a:srcRect/>
          <a:stretch>
            <a:fillRect/>
          </a:stretch>
        </p:blipFill>
        <p:spPr bwMode="auto">
          <a:xfrm>
            <a:off x="304801" y="1524000"/>
            <a:ext cx="8610600" cy="53340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61116B2-EE9C-4602-B073-2BEA9C4D2D8F}"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14</a:t>
            </a:fld>
            <a:endParaRPr lang="en-US"/>
          </a:p>
        </p:txBody>
      </p:sp>
      <p:sp>
        <p:nvSpPr>
          <p:cNvPr id="5" name="Title 1"/>
          <p:cNvSpPr>
            <a:spLocks noGrp="1"/>
          </p:cNvSpPr>
          <p:nvPr>
            <p:ph type="title"/>
          </p:nvPr>
        </p:nvSpPr>
        <p:spPr>
          <a:xfrm>
            <a:off x="301752" y="228600"/>
            <a:ext cx="8534400" cy="758952"/>
          </a:xfrm>
        </p:spPr>
        <p:txBody>
          <a:bodyPr>
            <a:normAutofit/>
          </a:bodyPr>
          <a:lstStyle/>
          <a:p>
            <a:r>
              <a:rPr lang="en-US" sz="3000" b="1" dirty="0" smtClean="0">
                <a:solidFill>
                  <a:srgbClr val="C00000"/>
                </a:solidFill>
              </a:rPr>
              <a:t>Certificate Issuance and Registration</a:t>
            </a:r>
            <a:endParaRPr lang="en-US" sz="3000" b="1" dirty="0">
              <a:solidFill>
                <a:srgbClr val="C00000"/>
              </a:solidFill>
            </a:endParaRPr>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p:cNvPicPr>
            <a:picLocks noChangeAspect="1" noChangeArrowheads="1"/>
          </p:cNvPicPr>
          <p:nvPr/>
        </p:nvPicPr>
        <p:blipFill>
          <a:blip r:embed="rId3" cstate="print"/>
          <a:srcRect/>
          <a:stretch>
            <a:fillRect/>
          </a:stretch>
        </p:blipFill>
        <p:spPr bwMode="auto">
          <a:xfrm>
            <a:off x="304800" y="1524000"/>
            <a:ext cx="8610600" cy="5333999"/>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F38F3FC2-5C2B-4859-B86B-CA0B56B9025D}"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15</a:t>
            </a:fld>
            <a:endParaRPr lang="en-US"/>
          </a:p>
        </p:txBody>
      </p:sp>
      <p:sp>
        <p:nvSpPr>
          <p:cNvPr id="5" name="Title 1"/>
          <p:cNvSpPr>
            <a:spLocks noGrp="1"/>
          </p:cNvSpPr>
          <p:nvPr>
            <p:ph type="title"/>
          </p:nvPr>
        </p:nvSpPr>
        <p:spPr>
          <a:xfrm>
            <a:off x="301752" y="228600"/>
            <a:ext cx="8534400" cy="758952"/>
          </a:xfrm>
        </p:spPr>
        <p:txBody>
          <a:bodyPr>
            <a:normAutofit/>
          </a:bodyPr>
          <a:lstStyle/>
          <a:p>
            <a:r>
              <a:rPr lang="en-US" sz="3000" b="1" dirty="0" smtClean="0">
                <a:solidFill>
                  <a:srgbClr val="C00000"/>
                </a:solidFill>
              </a:rPr>
              <a:t>User Registration</a:t>
            </a:r>
            <a:endParaRPr lang="en-US" sz="3000" b="1" dirty="0">
              <a:solidFill>
                <a:srgbClr val="C00000"/>
              </a:solidFill>
            </a:endParaRPr>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3000" b="1" dirty="0" smtClean="0">
                <a:solidFill>
                  <a:srgbClr val="C00000"/>
                </a:solidFill>
              </a:rPr>
              <a:t>User Authentication</a:t>
            </a:r>
            <a:endParaRPr lang="en-US" sz="3000" b="1" dirty="0">
              <a:solidFill>
                <a:srgbClr val="C00000"/>
              </a:solidFill>
            </a:endParaRPr>
          </a:p>
        </p:txBody>
      </p:sp>
      <p:pic>
        <p:nvPicPr>
          <p:cNvPr id="4098" name="Picture 2"/>
          <p:cNvPicPr>
            <a:picLocks noChangeAspect="1" noChangeArrowheads="1"/>
          </p:cNvPicPr>
          <p:nvPr/>
        </p:nvPicPr>
        <p:blipFill>
          <a:blip r:embed="rId3" cstate="print"/>
          <a:srcRect/>
          <a:stretch>
            <a:fillRect/>
          </a:stretch>
        </p:blipFill>
        <p:spPr bwMode="auto">
          <a:xfrm>
            <a:off x="1" y="685800"/>
            <a:ext cx="9144000" cy="6172199"/>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BB51651B-AF71-4DFB-B001-BADC6682379E}"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16</a:t>
            </a:fld>
            <a:endParaRPr lang="en-US"/>
          </a:p>
        </p:txBody>
      </p:sp>
      <p:cxnSp>
        <p:nvCxnSpPr>
          <p:cNvPr id="7" name="Straight Arrow Connector 6"/>
          <p:cNvCxnSpPr/>
          <p:nvPr/>
        </p:nvCxnSpPr>
        <p:spPr>
          <a:xfrm>
            <a:off x="3581400" y="4114800"/>
            <a:ext cx="28956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792162"/>
          </a:xfrm>
        </p:spPr>
        <p:txBody>
          <a:bodyPr>
            <a:normAutofit/>
          </a:bodyPr>
          <a:lstStyle/>
          <a:p>
            <a:r>
              <a:rPr lang="en-US" sz="3000" b="1" dirty="0" smtClean="0">
                <a:solidFill>
                  <a:srgbClr val="C00000"/>
                </a:solidFill>
              </a:rPr>
              <a:t>Password Authentication</a:t>
            </a:r>
            <a:endParaRPr lang="en-US" sz="3000" b="1" dirty="0">
              <a:solidFill>
                <a:srgbClr val="C00000"/>
              </a:solidFill>
            </a:endParaRPr>
          </a:p>
        </p:txBody>
      </p:sp>
      <p:pic>
        <p:nvPicPr>
          <p:cNvPr id="5122" name="Picture 2"/>
          <p:cNvPicPr>
            <a:picLocks noChangeAspect="1" noChangeArrowheads="1"/>
          </p:cNvPicPr>
          <p:nvPr/>
        </p:nvPicPr>
        <p:blipFill>
          <a:blip r:embed="rId3" cstate="print"/>
          <a:srcRect/>
          <a:stretch>
            <a:fillRect/>
          </a:stretch>
        </p:blipFill>
        <p:spPr bwMode="auto">
          <a:xfrm>
            <a:off x="228600" y="1447800"/>
            <a:ext cx="8686801" cy="5410200"/>
          </a:xfrm>
          <a:prstGeom prst="rect">
            <a:avLst/>
          </a:prstGeom>
          <a:noFill/>
          <a:ln w="9525">
            <a:noFill/>
            <a:miter lim="800000"/>
            <a:headEnd/>
            <a:tailEnd/>
          </a:ln>
        </p:spPr>
      </p:pic>
      <p:sp>
        <p:nvSpPr>
          <p:cNvPr id="4" name="Date Placeholder 3"/>
          <p:cNvSpPr>
            <a:spLocks noGrp="1"/>
          </p:cNvSpPr>
          <p:nvPr>
            <p:ph type="dt" sz="half" idx="10"/>
          </p:nvPr>
        </p:nvSpPr>
        <p:spPr/>
        <p:txBody>
          <a:bodyPr/>
          <a:lstStyle/>
          <a:p>
            <a:fld id="{5CC7626D-8E80-4AA9-9BDD-49EAA6F4D884}"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17</a:t>
            </a:fld>
            <a:endParaRPr lang="en-US"/>
          </a:p>
        </p:txBody>
      </p:sp>
      <p:cxnSp>
        <p:nvCxnSpPr>
          <p:cNvPr id="7" name="Straight Arrow Connector 6"/>
          <p:cNvCxnSpPr/>
          <p:nvPr/>
        </p:nvCxnSpPr>
        <p:spPr>
          <a:xfrm flipH="1">
            <a:off x="609600" y="2590800"/>
            <a:ext cx="4724400" cy="0"/>
          </a:xfrm>
          <a:prstGeom prst="straightConnector1">
            <a:avLst/>
          </a:prstGeom>
          <a:ln>
            <a:tailEnd type="arrow"/>
          </a:ln>
        </p:spPr>
        <p:style>
          <a:lnRef idx="3">
            <a:schemeClr val="dk1"/>
          </a:lnRef>
          <a:fillRef idx="0">
            <a:schemeClr val="dk1"/>
          </a:fillRef>
          <a:effectRef idx="2">
            <a:schemeClr val="dk1"/>
          </a:effectRef>
          <a:fontRef idx="minor">
            <a:schemeClr val="tx1"/>
          </a:fontRef>
        </p:style>
      </p:cxnSp>
      <p:cxnSp>
        <p:nvCxnSpPr>
          <p:cNvPr id="12" name="Straight Connector 11"/>
          <p:cNvCxnSpPr/>
          <p:nvPr/>
        </p:nvCxnSpPr>
        <p:spPr>
          <a:xfrm flipH="1">
            <a:off x="5105400" y="1981200"/>
            <a:ext cx="152400" cy="0"/>
          </a:xfrm>
          <a:prstGeom prst="line">
            <a:avLst/>
          </a:prstGeom>
        </p:spPr>
        <p:style>
          <a:lnRef idx="3">
            <a:schemeClr val="dk1"/>
          </a:lnRef>
          <a:fillRef idx="0">
            <a:schemeClr val="dk1"/>
          </a:fillRef>
          <a:effectRef idx="2">
            <a:schemeClr val="dk1"/>
          </a:effectRef>
          <a:fontRef idx="minor">
            <a:schemeClr val="tx1"/>
          </a:fontRef>
        </p:style>
      </p:cxnSp>
      <p:sp>
        <p:nvSpPr>
          <p:cNvPr id="8" name="Footer Placeholder 7"/>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09600"/>
            <a:ext cx="8534400" cy="758952"/>
          </a:xfrm>
        </p:spPr>
        <p:txBody>
          <a:bodyPr>
            <a:normAutofit fontScale="90000"/>
          </a:bodyPr>
          <a:lstStyle/>
          <a:p>
            <a:r>
              <a:rPr lang="en-US" b="1" dirty="0" smtClean="0">
                <a:solidFill>
                  <a:srgbClr val="C00000"/>
                </a:solidFill>
              </a:rPr>
              <a:t>Comparison and Analysis</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normAutofit fontScale="85000" lnSpcReduction="20000"/>
          </a:bodyPr>
          <a:lstStyle/>
          <a:p>
            <a:endParaRPr lang="en-US" dirty="0" smtClean="0"/>
          </a:p>
          <a:p>
            <a:r>
              <a:rPr lang="en-US" dirty="0" smtClean="0"/>
              <a:t> Adaptability for Spoofing Attack</a:t>
            </a:r>
          </a:p>
          <a:p>
            <a:endParaRPr lang="en-US" dirty="0" smtClean="0"/>
          </a:p>
          <a:p>
            <a:r>
              <a:rPr lang="en-US" dirty="0" smtClean="0"/>
              <a:t>Adaptability for Replay  Attack</a:t>
            </a:r>
          </a:p>
          <a:p>
            <a:endParaRPr lang="en-US" dirty="0" smtClean="0"/>
          </a:p>
          <a:p>
            <a:r>
              <a:rPr lang="en-US" dirty="0" smtClean="0"/>
              <a:t>Time Synchronization</a:t>
            </a:r>
          </a:p>
          <a:p>
            <a:endParaRPr lang="en-US" dirty="0" smtClean="0"/>
          </a:p>
          <a:p>
            <a:r>
              <a:rPr lang="en-US" dirty="0" smtClean="0"/>
              <a:t>Confidentiality </a:t>
            </a:r>
          </a:p>
          <a:p>
            <a:endParaRPr lang="en-US" dirty="0" smtClean="0"/>
          </a:p>
          <a:p>
            <a:r>
              <a:rPr lang="en-US" dirty="0" smtClean="0"/>
              <a:t>Integrity </a:t>
            </a:r>
          </a:p>
          <a:p>
            <a:endParaRPr lang="en-US" dirty="0" smtClean="0"/>
          </a:p>
          <a:p>
            <a:r>
              <a:rPr lang="en-US" dirty="0" smtClean="0"/>
              <a:t>Non- repudiation</a:t>
            </a:r>
          </a:p>
          <a:p>
            <a:endParaRPr lang="en-US" dirty="0"/>
          </a:p>
        </p:txBody>
      </p:sp>
      <p:sp>
        <p:nvSpPr>
          <p:cNvPr id="4" name="Date Placeholder 3"/>
          <p:cNvSpPr>
            <a:spLocks noGrp="1"/>
          </p:cNvSpPr>
          <p:nvPr>
            <p:ph type="dt" sz="half" idx="10"/>
          </p:nvPr>
        </p:nvSpPr>
        <p:spPr/>
        <p:txBody>
          <a:bodyPr/>
          <a:lstStyle/>
          <a:p>
            <a:fld id="{26AAFD8C-B1A4-4E2B-B160-F6444265469B}"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18</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2" cstate="print"/>
          <a:srcRect/>
          <a:stretch>
            <a:fillRect/>
          </a:stretch>
        </p:blipFill>
        <p:spPr bwMode="auto">
          <a:xfrm>
            <a:off x="0" y="-76200"/>
            <a:ext cx="9144000" cy="6858000"/>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4072779C-B4D9-477B-A0A0-06C0A683421B}"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19</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normAutofit/>
          </a:bodyPr>
          <a:lstStyle/>
          <a:p>
            <a:r>
              <a:rPr lang="en-US" sz="3000" b="1" dirty="0" smtClean="0">
                <a:solidFill>
                  <a:srgbClr val="C00000"/>
                </a:solidFill>
              </a:rPr>
              <a:t>Outline</a:t>
            </a:r>
            <a:endParaRPr lang="en-US" sz="3000" b="1" dirty="0">
              <a:solidFill>
                <a:srgbClr val="C00000"/>
              </a:solidFill>
            </a:endParaRPr>
          </a:p>
        </p:txBody>
      </p:sp>
      <p:sp>
        <p:nvSpPr>
          <p:cNvPr id="3" name="Content Placeholder 2"/>
          <p:cNvSpPr>
            <a:spLocks noGrp="1"/>
          </p:cNvSpPr>
          <p:nvPr>
            <p:ph sz="quarter" idx="1"/>
          </p:nvPr>
        </p:nvSpPr>
        <p:spPr>
          <a:xfrm>
            <a:off x="457200" y="1676400"/>
            <a:ext cx="8229600" cy="4800600"/>
          </a:xfrm>
        </p:spPr>
        <p:txBody>
          <a:bodyPr>
            <a:normAutofit fontScale="85000" lnSpcReduction="20000"/>
          </a:bodyPr>
          <a:lstStyle/>
          <a:p>
            <a:r>
              <a:rPr lang="en-US" dirty="0" smtClean="0"/>
              <a:t>Introduction</a:t>
            </a:r>
          </a:p>
          <a:p>
            <a:endParaRPr lang="en-US" dirty="0" smtClean="0"/>
          </a:p>
          <a:p>
            <a:r>
              <a:rPr lang="en-US" dirty="0" smtClean="0"/>
              <a:t>S/Key Authentication Mechanism</a:t>
            </a:r>
          </a:p>
          <a:p>
            <a:endParaRPr lang="en-US" dirty="0" smtClean="0"/>
          </a:p>
          <a:p>
            <a:r>
              <a:rPr lang="en-US" dirty="0" smtClean="0"/>
              <a:t>Challenge-Response based Authentication Mechanism</a:t>
            </a:r>
          </a:p>
          <a:p>
            <a:endParaRPr lang="en-US" dirty="0" smtClean="0"/>
          </a:p>
          <a:p>
            <a:r>
              <a:rPr lang="en-US" dirty="0" smtClean="0"/>
              <a:t>Authentication Mechanism using Time</a:t>
            </a:r>
          </a:p>
          <a:p>
            <a:endParaRPr lang="en-US" dirty="0"/>
          </a:p>
          <a:p>
            <a:r>
              <a:rPr lang="en-US" dirty="0" smtClean="0"/>
              <a:t>The proposed System</a:t>
            </a:r>
          </a:p>
          <a:p>
            <a:endParaRPr lang="en-US" dirty="0" smtClean="0"/>
          </a:p>
          <a:p>
            <a:r>
              <a:rPr lang="en-US" dirty="0" smtClean="0"/>
              <a:t>Comparison and Analysis</a:t>
            </a:r>
          </a:p>
          <a:p>
            <a:endParaRPr lang="en-US" dirty="0"/>
          </a:p>
          <a:p>
            <a:r>
              <a:rPr lang="en-US" dirty="0" smtClean="0"/>
              <a:t>Conclusion</a:t>
            </a:r>
          </a:p>
          <a:p>
            <a:endParaRPr lang="en-US" dirty="0"/>
          </a:p>
        </p:txBody>
      </p:sp>
      <p:sp>
        <p:nvSpPr>
          <p:cNvPr id="4" name="Date Placeholder 3"/>
          <p:cNvSpPr>
            <a:spLocks noGrp="1"/>
          </p:cNvSpPr>
          <p:nvPr>
            <p:ph type="dt" sz="half" idx="10"/>
          </p:nvPr>
        </p:nvSpPr>
        <p:spPr/>
        <p:txBody>
          <a:bodyPr/>
          <a:lstStyle/>
          <a:p>
            <a:fld id="{2B703BD0-C0C6-44BD-A1DE-4E5A28FEE79C}"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2</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solidFill>
                  <a:srgbClr val="C00000"/>
                </a:solidFill>
              </a:rPr>
              <a:t>Conclusion</a:t>
            </a:r>
            <a:endParaRPr lang="en-US" b="1"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t>This paper analyzed the problem of vulnerability  of authentication mechanism security by using the existing methods and proposed one-time password mechanism using public key infrastructure.</a:t>
            </a:r>
            <a:endParaRPr lang="en-US" dirty="0"/>
          </a:p>
        </p:txBody>
      </p:sp>
      <p:sp>
        <p:nvSpPr>
          <p:cNvPr id="4" name="Date Placeholder 3"/>
          <p:cNvSpPr>
            <a:spLocks noGrp="1"/>
          </p:cNvSpPr>
          <p:nvPr>
            <p:ph type="dt" sz="half" idx="10"/>
          </p:nvPr>
        </p:nvSpPr>
        <p:spPr/>
        <p:txBody>
          <a:bodyPr/>
          <a:lstStyle/>
          <a:p>
            <a:fld id="{6EDC91B6-40AF-42A1-9C66-065F61A4E3B7}"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20</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Question?</a:t>
            </a:r>
            <a:endParaRPr lang="en-US" sz="3000" b="1" dirty="0">
              <a:solidFill>
                <a:srgbClr val="C00000"/>
              </a:solidFill>
            </a:endParaRPr>
          </a:p>
        </p:txBody>
      </p:sp>
      <p:sp>
        <p:nvSpPr>
          <p:cNvPr id="3" name="Date Placeholder 2"/>
          <p:cNvSpPr>
            <a:spLocks noGrp="1"/>
          </p:cNvSpPr>
          <p:nvPr>
            <p:ph type="dt" sz="half" idx="10"/>
          </p:nvPr>
        </p:nvSpPr>
        <p:spPr/>
        <p:txBody>
          <a:bodyPr/>
          <a:lstStyle/>
          <a:p>
            <a:fld id="{6D30D5F1-19B7-4DC1-BF5E-6AEE3161377A}"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21</a:t>
            </a:fld>
            <a:endParaRPr lang="en-US"/>
          </a:p>
        </p:txBody>
      </p:sp>
      <p:pic>
        <p:nvPicPr>
          <p:cNvPr id="1026" name="Picture 2" descr="http://t1.gstatic.com/images?q=tbn:ANd9GcTjVtffeQ1xssEJub4mUyR6KUfaKLbKwwFO4xvDnXtbtgEKM87nnQ"/>
          <p:cNvPicPr>
            <a:picLocks noChangeAspect="1" noChangeArrowheads="1"/>
          </p:cNvPicPr>
          <p:nvPr/>
        </p:nvPicPr>
        <p:blipFill>
          <a:blip r:embed="rId2" cstate="print"/>
          <a:srcRect/>
          <a:stretch>
            <a:fillRect/>
          </a:stretch>
        </p:blipFill>
        <p:spPr bwMode="auto">
          <a:xfrm>
            <a:off x="381000" y="1752600"/>
            <a:ext cx="8382000" cy="4648200"/>
          </a:xfrm>
          <a:prstGeom prst="rect">
            <a:avLst/>
          </a:prstGeom>
          <a:noFill/>
        </p:spPr>
      </p:pic>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000" b="1" dirty="0" smtClean="0">
                <a:solidFill>
                  <a:srgbClr val="C00000"/>
                </a:solidFill>
              </a:rPr>
              <a:t>Introduction</a:t>
            </a:r>
            <a:endParaRPr lang="en-US" sz="3000" b="1" dirty="0">
              <a:solidFill>
                <a:srgbClr val="C00000"/>
              </a:solidFill>
            </a:endParaRPr>
          </a:p>
        </p:txBody>
      </p:sp>
      <p:sp>
        <p:nvSpPr>
          <p:cNvPr id="3" name="Content Placeholder 2"/>
          <p:cNvSpPr>
            <a:spLocks noGrp="1"/>
          </p:cNvSpPr>
          <p:nvPr>
            <p:ph sz="quarter" idx="1"/>
          </p:nvPr>
        </p:nvSpPr>
        <p:spPr>
          <a:xfrm>
            <a:off x="457200" y="1600200"/>
            <a:ext cx="8229600" cy="4724400"/>
          </a:xfrm>
        </p:spPr>
        <p:txBody>
          <a:bodyPr>
            <a:normAutofit lnSpcReduction="10000"/>
          </a:bodyPr>
          <a:lstStyle/>
          <a:p>
            <a:r>
              <a:rPr lang="en-US" dirty="0" smtClean="0"/>
              <a:t>User authentication methods:</a:t>
            </a:r>
          </a:p>
          <a:p>
            <a:endParaRPr lang="en-US" dirty="0" smtClean="0"/>
          </a:p>
          <a:p>
            <a:pPr>
              <a:buNone/>
            </a:pPr>
            <a:r>
              <a:rPr lang="en-US" dirty="0"/>
              <a:t> </a:t>
            </a:r>
            <a:r>
              <a:rPr lang="en-US" dirty="0" smtClean="0"/>
              <a:t>      -Based on What user knows</a:t>
            </a:r>
          </a:p>
          <a:p>
            <a:pPr>
              <a:buNone/>
            </a:pPr>
            <a:endParaRPr lang="ar-SA" dirty="0" smtClean="0"/>
          </a:p>
          <a:p>
            <a:pPr>
              <a:buNone/>
            </a:pPr>
            <a:r>
              <a:rPr lang="ar-SA" dirty="0"/>
              <a:t> </a:t>
            </a:r>
            <a:r>
              <a:rPr lang="en-US" dirty="0" smtClean="0"/>
              <a:t>     - Based on the object user owns</a:t>
            </a:r>
          </a:p>
          <a:p>
            <a:pPr>
              <a:buNone/>
            </a:pPr>
            <a:endParaRPr lang="en-US" dirty="0" smtClean="0"/>
          </a:p>
          <a:p>
            <a:pPr>
              <a:buNone/>
            </a:pPr>
            <a:r>
              <a:rPr lang="en-US" dirty="0"/>
              <a:t> </a:t>
            </a:r>
            <a:r>
              <a:rPr lang="en-US" dirty="0" smtClean="0"/>
              <a:t>      - Based on the information existing in user’s </a:t>
            </a:r>
          </a:p>
          <a:p>
            <a:pPr>
              <a:buNone/>
            </a:pPr>
            <a:r>
              <a:rPr lang="en-US" dirty="0"/>
              <a:t> </a:t>
            </a:r>
            <a:r>
              <a:rPr lang="en-US" dirty="0" smtClean="0"/>
              <a:t>          body</a:t>
            </a:r>
          </a:p>
          <a:p>
            <a:pPr>
              <a:buNone/>
            </a:pPr>
            <a:endParaRPr lang="en-US" dirty="0" smtClean="0"/>
          </a:p>
          <a:p>
            <a:pPr>
              <a:buNone/>
            </a:pPr>
            <a:r>
              <a:rPr lang="en-US" dirty="0"/>
              <a:t> </a:t>
            </a:r>
            <a:r>
              <a:rPr lang="en-US" dirty="0" smtClean="0"/>
              <a:t>     -Based on user’s behavioral information</a:t>
            </a:r>
          </a:p>
          <a:p>
            <a:pPr>
              <a:buNone/>
            </a:pPr>
            <a:endParaRPr lang="en-US" dirty="0"/>
          </a:p>
        </p:txBody>
      </p:sp>
      <p:sp>
        <p:nvSpPr>
          <p:cNvPr id="4" name="Date Placeholder 3"/>
          <p:cNvSpPr>
            <a:spLocks noGrp="1"/>
          </p:cNvSpPr>
          <p:nvPr>
            <p:ph type="dt" sz="half" idx="10"/>
          </p:nvPr>
        </p:nvSpPr>
        <p:spPr/>
        <p:txBody>
          <a:bodyPr/>
          <a:lstStyle/>
          <a:p>
            <a:fld id="{675D09D2-23E2-42F6-9C1D-69EE83A4D1F6}"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3</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8534400" cy="758952"/>
          </a:xfrm>
        </p:spPr>
        <p:txBody>
          <a:bodyPr>
            <a:normAutofit fontScale="90000"/>
          </a:bodyPr>
          <a:lstStyle/>
          <a:p>
            <a:r>
              <a:rPr lang="en-US" b="1" dirty="0" smtClean="0">
                <a:solidFill>
                  <a:srgbClr val="C00000"/>
                </a:solidFill>
              </a:rPr>
              <a:t>S/Key Authentication Mechanism</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a:xfrm>
            <a:off x="457200" y="1219200"/>
            <a:ext cx="8229600" cy="5257800"/>
          </a:xfrm>
        </p:spPr>
        <p:txBody>
          <a:bodyPr>
            <a:normAutofit/>
          </a:bodyPr>
          <a:lstStyle/>
          <a:p>
            <a:pPr>
              <a:buNone/>
            </a:pPr>
            <a:endParaRPr lang="en-US" dirty="0" smtClean="0"/>
          </a:p>
          <a:p>
            <a:pPr>
              <a:buFont typeface="Arial" charset="0"/>
              <a:buChar char="•"/>
            </a:pPr>
            <a:r>
              <a:rPr lang="en-US" dirty="0" smtClean="0"/>
              <a:t>Three stages:</a:t>
            </a:r>
          </a:p>
          <a:p>
            <a:pPr>
              <a:buFont typeface="Arial" charset="0"/>
              <a:buChar char="•"/>
            </a:pPr>
            <a:endParaRPr lang="en-US" dirty="0" smtClean="0"/>
          </a:p>
          <a:p>
            <a:pPr>
              <a:buNone/>
            </a:pPr>
            <a:r>
              <a:rPr lang="en-US" dirty="0" smtClean="0"/>
              <a:t>               - Registration</a:t>
            </a:r>
          </a:p>
          <a:p>
            <a:pPr>
              <a:buNone/>
            </a:pPr>
            <a:r>
              <a:rPr lang="en-US" dirty="0" smtClean="0"/>
              <a:t>               - log- in</a:t>
            </a:r>
          </a:p>
          <a:p>
            <a:pPr>
              <a:buNone/>
            </a:pPr>
            <a:r>
              <a:rPr lang="en-US" dirty="0" smtClean="0"/>
              <a:t>               - authentication</a:t>
            </a:r>
          </a:p>
          <a:p>
            <a:pPr>
              <a:buFont typeface="Arial" charset="0"/>
              <a:buChar char="•"/>
            </a:pPr>
            <a:endParaRPr lang="en-US" dirty="0" smtClean="0"/>
          </a:p>
          <a:p>
            <a:pPr>
              <a:buFont typeface="Arial" charset="0"/>
              <a:buChar char="•"/>
            </a:pPr>
            <a:r>
              <a:rPr lang="en-US" dirty="0" smtClean="0"/>
              <a:t>No user’s secret key</a:t>
            </a:r>
          </a:p>
          <a:p>
            <a:pPr>
              <a:buNone/>
            </a:pPr>
            <a:endParaRPr lang="en-US" dirty="0" smtClean="0"/>
          </a:p>
          <a:p>
            <a:pPr>
              <a:buNone/>
            </a:pPr>
            <a:r>
              <a:rPr lang="en-US" dirty="0" smtClean="0"/>
              <a:t>   </a:t>
            </a:r>
          </a:p>
        </p:txBody>
      </p:sp>
      <p:sp>
        <p:nvSpPr>
          <p:cNvPr id="4" name="Date Placeholder 3"/>
          <p:cNvSpPr>
            <a:spLocks noGrp="1"/>
          </p:cNvSpPr>
          <p:nvPr>
            <p:ph type="dt" sz="half" idx="10"/>
          </p:nvPr>
        </p:nvSpPr>
        <p:spPr/>
        <p:txBody>
          <a:bodyPr/>
          <a:lstStyle/>
          <a:p>
            <a:fld id="{BA0C78C3-A5AC-4822-90B2-2E543E899133}"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4</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3" cstate="print"/>
          <a:srcRect/>
          <a:stretch>
            <a:fillRect/>
          </a:stretch>
        </p:blipFill>
        <p:spPr bwMode="auto">
          <a:xfrm>
            <a:off x="0" y="1"/>
            <a:ext cx="9144000" cy="6994486"/>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2E73A99E-7C62-4467-AD6D-EE50A483FA08}"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5</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457200"/>
            <a:ext cx="8534400" cy="758952"/>
          </a:xfrm>
        </p:spPr>
        <p:txBody>
          <a:bodyPr>
            <a:normAutofit fontScale="90000"/>
          </a:bodyPr>
          <a:lstStyle/>
          <a:p>
            <a:r>
              <a:rPr lang="en-US" b="1" dirty="0" smtClean="0">
                <a:solidFill>
                  <a:srgbClr val="C00000"/>
                </a:solidFill>
              </a:rPr>
              <a:t>S/Key Authentication Mechanism</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t>Its limitations:</a:t>
            </a:r>
          </a:p>
          <a:p>
            <a:endParaRPr lang="en-US" dirty="0"/>
          </a:p>
          <a:p>
            <a:pPr>
              <a:buNone/>
            </a:pPr>
            <a:r>
              <a:rPr lang="en-US" dirty="0" smtClean="0"/>
              <a:t>   - safety depends on one-way function</a:t>
            </a:r>
          </a:p>
          <a:p>
            <a:pPr>
              <a:buNone/>
            </a:pPr>
            <a:r>
              <a:rPr lang="en-US" dirty="0" smtClean="0"/>
              <a:t>   - it uses password-phrase as secret key, it has the        </a:t>
            </a:r>
            <a:r>
              <a:rPr lang="ar-SA" dirty="0" smtClean="0"/>
              <a:t>   </a:t>
            </a:r>
            <a:r>
              <a:rPr lang="en-US" dirty="0" smtClean="0"/>
              <a:t>shortcoming </a:t>
            </a:r>
          </a:p>
          <a:p>
            <a:pPr>
              <a:buNone/>
            </a:pPr>
            <a:r>
              <a:rPr lang="en-US" dirty="0" smtClean="0"/>
              <a:t>   -  It can be vulnerable to spoofing attack</a:t>
            </a:r>
            <a:endParaRPr lang="en-US" dirty="0"/>
          </a:p>
        </p:txBody>
      </p:sp>
      <p:sp>
        <p:nvSpPr>
          <p:cNvPr id="4" name="Date Placeholder 3"/>
          <p:cNvSpPr>
            <a:spLocks noGrp="1"/>
          </p:cNvSpPr>
          <p:nvPr>
            <p:ph type="dt" sz="half" idx="10"/>
          </p:nvPr>
        </p:nvSpPr>
        <p:spPr/>
        <p:txBody>
          <a:bodyPr/>
          <a:lstStyle/>
          <a:p>
            <a:fld id="{E1B8F55A-3F95-4BB6-869C-A9A6BA112D92}"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6</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838200"/>
            <a:ext cx="8534400" cy="758952"/>
          </a:xfrm>
        </p:spPr>
        <p:txBody>
          <a:bodyPr>
            <a:normAutofit fontScale="90000"/>
          </a:bodyPr>
          <a:lstStyle/>
          <a:p>
            <a:r>
              <a:rPr lang="en-US" b="1" dirty="0" smtClean="0">
                <a:solidFill>
                  <a:srgbClr val="C00000"/>
                </a:solidFill>
              </a:rPr>
              <a:t>Challenge-Response based </a:t>
            </a:r>
            <a:br>
              <a:rPr lang="en-US" b="1" dirty="0" smtClean="0">
                <a:solidFill>
                  <a:srgbClr val="C00000"/>
                </a:solidFill>
              </a:rPr>
            </a:br>
            <a:r>
              <a:rPr lang="en-US" b="1" dirty="0" smtClean="0">
                <a:solidFill>
                  <a:srgbClr val="C00000"/>
                </a:solidFill>
              </a:rPr>
              <a:t> Authentication Mechanism</a:t>
            </a:r>
            <a:br>
              <a:rPr lang="en-US" b="1" dirty="0" smtClean="0">
                <a:solidFill>
                  <a:srgbClr val="C00000"/>
                </a:solidFill>
              </a:rPr>
            </a:br>
            <a:endParaRPr lang="en-US" b="1" dirty="0">
              <a:solidFill>
                <a:srgbClr val="C00000"/>
              </a:solidFill>
            </a:endParaRPr>
          </a:p>
        </p:txBody>
      </p:sp>
      <p:sp>
        <p:nvSpPr>
          <p:cNvPr id="3" name="Content Placeholder 2"/>
          <p:cNvSpPr>
            <a:spLocks noGrp="1"/>
          </p:cNvSpPr>
          <p:nvPr>
            <p:ph sz="quarter" idx="1"/>
          </p:nvPr>
        </p:nvSpPr>
        <p:spPr/>
        <p:txBody>
          <a:bodyPr/>
          <a:lstStyle/>
          <a:p>
            <a:endParaRPr lang="en-US" dirty="0" smtClean="0"/>
          </a:p>
          <a:p>
            <a:r>
              <a:rPr lang="en-US" dirty="0" smtClean="0"/>
              <a:t>Should include mathematical function</a:t>
            </a:r>
          </a:p>
          <a:p>
            <a:endParaRPr lang="en-US" dirty="0" smtClean="0"/>
          </a:p>
          <a:p>
            <a:pPr>
              <a:buNone/>
            </a:pPr>
            <a:endParaRPr lang="en-US" dirty="0"/>
          </a:p>
          <a:p>
            <a:r>
              <a:rPr lang="en-US" dirty="0" smtClean="0"/>
              <a:t>At the same time the server should include numerical function</a:t>
            </a:r>
          </a:p>
          <a:p>
            <a:endParaRPr lang="en-US" dirty="0"/>
          </a:p>
          <a:p>
            <a:endParaRPr lang="en-US" dirty="0"/>
          </a:p>
        </p:txBody>
      </p:sp>
      <p:sp>
        <p:nvSpPr>
          <p:cNvPr id="4" name="Date Placeholder 3"/>
          <p:cNvSpPr>
            <a:spLocks noGrp="1"/>
          </p:cNvSpPr>
          <p:nvPr>
            <p:ph type="dt" sz="half" idx="10"/>
          </p:nvPr>
        </p:nvSpPr>
        <p:spPr/>
        <p:txBody>
          <a:bodyPr/>
          <a:lstStyle/>
          <a:p>
            <a:fld id="{9B0AE62C-A943-4A6B-A926-6352AE26D157}"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7</a:t>
            </a:fld>
            <a:endParaRPr lang="en-US"/>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p:cNvPicPr>
            <a:picLocks noChangeAspect="1" noChangeArrowheads="1"/>
          </p:cNvPicPr>
          <p:nvPr/>
        </p:nvPicPr>
        <p:blipFill>
          <a:blip r:embed="rId3" cstate="print"/>
          <a:srcRect/>
          <a:stretch>
            <a:fillRect/>
          </a:stretch>
        </p:blipFill>
        <p:spPr bwMode="auto">
          <a:xfrm>
            <a:off x="0" y="1"/>
            <a:ext cx="9144000" cy="6857999"/>
          </a:xfrm>
          <a:prstGeom prst="rect">
            <a:avLst/>
          </a:prstGeom>
          <a:noFill/>
          <a:ln w="9525">
            <a:noFill/>
            <a:miter lim="800000"/>
            <a:headEnd/>
            <a:tailEnd/>
          </a:ln>
        </p:spPr>
      </p:pic>
      <p:sp>
        <p:nvSpPr>
          <p:cNvPr id="3" name="Date Placeholder 2"/>
          <p:cNvSpPr>
            <a:spLocks noGrp="1"/>
          </p:cNvSpPr>
          <p:nvPr>
            <p:ph type="dt" sz="half" idx="10"/>
          </p:nvPr>
        </p:nvSpPr>
        <p:spPr/>
        <p:txBody>
          <a:bodyPr/>
          <a:lstStyle/>
          <a:p>
            <a:fld id="{47435EBD-2698-4997-9D78-990A4BF5C8A9}" type="datetime1">
              <a:rPr lang="en-US" smtClean="0"/>
              <a:pPr/>
              <a:t>4/29/2012</a:t>
            </a:fld>
            <a:endParaRPr lang="en-US"/>
          </a:p>
        </p:txBody>
      </p:sp>
      <p:sp>
        <p:nvSpPr>
          <p:cNvPr id="4" name="Slide Number Placeholder 3"/>
          <p:cNvSpPr>
            <a:spLocks noGrp="1"/>
          </p:cNvSpPr>
          <p:nvPr>
            <p:ph type="sldNum" sz="quarter" idx="12"/>
          </p:nvPr>
        </p:nvSpPr>
        <p:spPr/>
        <p:txBody>
          <a:bodyPr/>
          <a:lstStyle/>
          <a:p>
            <a:fld id="{F49B3D81-A94E-4C26-A928-5AECC33B2B2F}" type="slidenum">
              <a:rPr lang="en-US" smtClean="0"/>
              <a:pPr/>
              <a:t>8</a:t>
            </a:fld>
            <a:endParaRPr lang="en-US"/>
          </a:p>
        </p:txBody>
      </p:sp>
      <p:sp>
        <p:nvSpPr>
          <p:cNvPr id="5" name="Footer Placeholder 4"/>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
          </p:nvPr>
        </p:nvSpPr>
        <p:spPr/>
        <p:txBody>
          <a:bodyPr/>
          <a:lstStyle/>
          <a:p>
            <a:endParaRPr lang="ar-SA" dirty="0" smtClean="0"/>
          </a:p>
          <a:p>
            <a:pPr>
              <a:buNone/>
            </a:pPr>
            <a:endParaRPr lang="ar-SA" dirty="0" smtClean="0"/>
          </a:p>
          <a:p>
            <a:r>
              <a:rPr lang="en-US" dirty="0" smtClean="0"/>
              <a:t>Its limitation:</a:t>
            </a:r>
          </a:p>
          <a:p>
            <a:pPr>
              <a:buNone/>
            </a:pPr>
            <a:endParaRPr lang="ar-SA" dirty="0" smtClean="0"/>
          </a:p>
          <a:p>
            <a:pPr>
              <a:buNone/>
            </a:pPr>
            <a:r>
              <a:rPr lang="en-US" dirty="0" smtClean="0"/>
              <a:t>The speed is very low .</a:t>
            </a:r>
            <a:endParaRPr lang="en-US" dirty="0"/>
          </a:p>
        </p:txBody>
      </p:sp>
      <p:sp>
        <p:nvSpPr>
          <p:cNvPr id="4" name="Date Placeholder 3"/>
          <p:cNvSpPr>
            <a:spLocks noGrp="1"/>
          </p:cNvSpPr>
          <p:nvPr>
            <p:ph type="dt" sz="half" idx="10"/>
          </p:nvPr>
        </p:nvSpPr>
        <p:spPr/>
        <p:txBody>
          <a:bodyPr/>
          <a:lstStyle/>
          <a:p>
            <a:fld id="{5D66C8DF-8C3E-476B-8BA3-521B543FF94B}" type="datetime1">
              <a:rPr lang="en-US" smtClean="0"/>
              <a:pPr/>
              <a:t>4/29/2012</a:t>
            </a:fld>
            <a:endParaRPr lang="en-US"/>
          </a:p>
        </p:txBody>
      </p:sp>
      <p:sp>
        <p:nvSpPr>
          <p:cNvPr id="5" name="Slide Number Placeholder 4"/>
          <p:cNvSpPr>
            <a:spLocks noGrp="1"/>
          </p:cNvSpPr>
          <p:nvPr>
            <p:ph type="sldNum" sz="quarter" idx="12"/>
          </p:nvPr>
        </p:nvSpPr>
        <p:spPr/>
        <p:txBody>
          <a:bodyPr/>
          <a:lstStyle/>
          <a:p>
            <a:fld id="{F49B3D81-A94E-4C26-A928-5AECC33B2B2F}" type="slidenum">
              <a:rPr lang="en-US" smtClean="0"/>
              <a:pPr/>
              <a:t>9</a:t>
            </a:fld>
            <a:endParaRPr lang="en-US"/>
          </a:p>
        </p:txBody>
      </p:sp>
      <p:sp>
        <p:nvSpPr>
          <p:cNvPr id="7" name="Title 1"/>
          <p:cNvSpPr txBox="1">
            <a:spLocks/>
          </p:cNvSpPr>
          <p:nvPr/>
        </p:nvSpPr>
        <p:spPr>
          <a:xfrm>
            <a:off x="609600" y="0"/>
            <a:ext cx="8534400" cy="1597152"/>
          </a:xfrm>
          <a:prstGeom prst="rect">
            <a:avLst/>
          </a:prstGeom>
        </p:spPr>
        <p:txBody>
          <a:bodyPr vert="horz" anchor="b">
            <a:normAutofit fontScale="97500"/>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000" b="1" i="0" u="none" strike="noStrike" kern="1200" cap="none" spc="0" normalizeH="0" baseline="0" noProof="0" dirty="0" smtClean="0">
                <a:ln>
                  <a:noFill/>
                </a:ln>
                <a:solidFill>
                  <a:srgbClr val="C00000"/>
                </a:solidFill>
                <a:effectLst/>
                <a:uLnTx/>
                <a:uFillTx/>
                <a:latin typeface="+mj-lt"/>
                <a:ea typeface="+mj-ea"/>
                <a:cs typeface="+mj-cs"/>
              </a:rPr>
              <a:t>Challenge-Response based </a:t>
            </a:r>
            <a:br>
              <a:rPr kumimoji="0" lang="en-US" sz="3000" b="1" i="0" u="none" strike="noStrike" kern="1200" cap="none" spc="0" normalizeH="0" baseline="0" noProof="0" dirty="0" smtClean="0">
                <a:ln>
                  <a:noFill/>
                </a:ln>
                <a:solidFill>
                  <a:srgbClr val="C00000"/>
                </a:solidFill>
                <a:effectLst/>
                <a:uLnTx/>
                <a:uFillTx/>
                <a:latin typeface="+mj-lt"/>
                <a:ea typeface="+mj-ea"/>
                <a:cs typeface="+mj-cs"/>
              </a:rPr>
            </a:br>
            <a:r>
              <a:rPr kumimoji="0" lang="en-US" sz="3000" b="1" i="0" u="none" strike="noStrike" kern="1200" cap="none" spc="0" normalizeH="0" baseline="0" noProof="0" dirty="0" smtClean="0">
                <a:ln>
                  <a:noFill/>
                </a:ln>
                <a:solidFill>
                  <a:srgbClr val="C00000"/>
                </a:solidFill>
                <a:effectLst/>
                <a:uLnTx/>
                <a:uFillTx/>
                <a:latin typeface="+mj-lt"/>
                <a:ea typeface="+mj-ea"/>
                <a:cs typeface="+mj-cs"/>
              </a:rPr>
              <a:t> Authentication Mechanism</a:t>
            </a:r>
            <a:br>
              <a:rPr kumimoji="0" lang="en-US" sz="3000" b="1" i="0" u="none" strike="noStrike" kern="1200" cap="none" spc="0" normalizeH="0" baseline="0" noProof="0" dirty="0" smtClean="0">
                <a:ln>
                  <a:noFill/>
                </a:ln>
                <a:solidFill>
                  <a:srgbClr val="C00000"/>
                </a:solidFill>
                <a:effectLst/>
                <a:uLnTx/>
                <a:uFillTx/>
                <a:latin typeface="+mj-lt"/>
                <a:ea typeface="+mj-ea"/>
                <a:cs typeface="+mj-cs"/>
              </a:rPr>
            </a:br>
            <a:endParaRPr kumimoji="0" lang="en-US" sz="3000" b="1" i="0" u="none" strike="noStrike" kern="1200" cap="none" spc="0" normalizeH="0" baseline="0" noProof="0" dirty="0">
              <a:ln>
                <a:noFill/>
              </a:ln>
              <a:solidFill>
                <a:srgbClr val="C00000"/>
              </a:solidFill>
              <a:effectLst/>
              <a:uLnTx/>
              <a:uFillTx/>
              <a:latin typeface="+mj-lt"/>
              <a:ea typeface="+mj-ea"/>
              <a:cs typeface="+mj-cs"/>
            </a:endParaRPr>
          </a:p>
        </p:txBody>
      </p:sp>
      <p:sp>
        <p:nvSpPr>
          <p:cNvPr id="6" name="Footer Placeholder 5"/>
          <p:cNvSpPr>
            <a:spLocks noGrp="1"/>
          </p:cNvSpPr>
          <p:nvPr>
            <p:ph type="ftr" sz="quarter" idx="11"/>
          </p:nvPr>
        </p:nvSpPr>
        <p:spPr/>
        <p:txBody>
          <a:bodyPr/>
          <a:lstStyle/>
          <a:p>
            <a:r>
              <a:rPr lang="en-US" smtClean="0"/>
              <a:t>Abdullah Sheneamer</a:t>
            </a:r>
            <a:endParaRPr lang="en-US"/>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Civic">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Civic</Template>
  <TotalTime>643</TotalTime>
  <Words>2221</Words>
  <Application>Microsoft Office PowerPoint</Application>
  <PresentationFormat>On-screen Show (4:3)</PresentationFormat>
  <Paragraphs>359</Paragraphs>
  <Slides>21</Slides>
  <Notes>17</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Civic</vt:lpstr>
      <vt:lpstr>A Design of One-Time Password Mechanism using Public Key Infrastructure</vt:lpstr>
      <vt:lpstr>Outline</vt:lpstr>
      <vt:lpstr>Introduction</vt:lpstr>
      <vt:lpstr>S/Key Authentication Mechanism </vt:lpstr>
      <vt:lpstr>Slide 5</vt:lpstr>
      <vt:lpstr>S/Key Authentication Mechanism </vt:lpstr>
      <vt:lpstr>Challenge-Response based   Authentication Mechanism </vt:lpstr>
      <vt:lpstr>Slide 8</vt:lpstr>
      <vt:lpstr>Slide 9</vt:lpstr>
      <vt:lpstr>Authentication Mechanism using Time</vt:lpstr>
      <vt:lpstr>Slide 11</vt:lpstr>
      <vt:lpstr>Authentication Mechanism using Time</vt:lpstr>
      <vt:lpstr>The proposed System </vt:lpstr>
      <vt:lpstr>Certificate Issuance and Registration</vt:lpstr>
      <vt:lpstr>User Registration</vt:lpstr>
      <vt:lpstr>User Authentication</vt:lpstr>
      <vt:lpstr>Password Authentication</vt:lpstr>
      <vt:lpstr>Comparison and Analysis </vt:lpstr>
      <vt:lpstr>Slide 19</vt:lpstr>
      <vt:lpstr>Conclusion</vt:lpstr>
      <vt:lpstr>Question?</vt:lpstr>
    </vt:vector>
  </TitlesOfParts>
  <Company>DELLNBX</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Design of One-Time Password Mechanism using Public Key Infrastructure</dc:title>
  <dc:creator>user</dc:creator>
  <cp:lastModifiedBy>user</cp:lastModifiedBy>
  <cp:revision>27</cp:revision>
  <dcterms:created xsi:type="dcterms:W3CDTF">2012-04-12T04:06:08Z</dcterms:created>
  <dcterms:modified xsi:type="dcterms:W3CDTF">2012-04-30T06:48:02Z</dcterms:modified>
</cp:coreProperties>
</file>